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31">
          <p15:clr>
            <a:srgbClr val="A4A3A4"/>
          </p15:clr>
        </p15:guide>
        <p15:guide id="2" pos="3500">
          <p15:clr>
            <a:srgbClr val="A4A3A4"/>
          </p15:clr>
        </p15:guide>
      </p15:sldGuideLst>
    </p:ext>
    <p:ext uri="GoogleSlidesCustomDataVersion2">
      <go:slidesCustomData xmlns:go="http://customooxmlschemas.google.com/" r:id="rId20" roundtripDataSignature="AMtx7mgEHhgbPZp/5RBeEJA6Lrdk0WcN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31" orient="horz"/>
        <p:guide pos="350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w-I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/>
          <p:nvPr>
            <p:ph idx="2" type="sldImg"/>
          </p:nvPr>
        </p:nvSpPr>
        <p:spPr>
          <a:xfrm>
            <a:off x="88900" y="744538"/>
            <a:ext cx="6615113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" name="Google Shape;3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sp>
        <p:nvSpPr>
          <p:cNvPr id="22" name="Google Shape;2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ריק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2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descr="A picture containing toy, umbrella, bed, table&#10;&#10;Description automatically generated" id="15" name="Google Shape;15;p15"/>
          <p:cNvPicPr preferRelativeResize="0"/>
          <p:nvPr/>
        </p:nvPicPr>
        <p:blipFill rotWithShape="1">
          <a:blip r:embed="rId1">
            <a:alphaModFix/>
          </a:blip>
          <a:srcRect b="32499" l="20000" r="22500" t="30001"/>
          <a:stretch/>
        </p:blipFill>
        <p:spPr>
          <a:xfrm>
            <a:off x="304801" y="5992472"/>
            <a:ext cx="1168398" cy="76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34813" y="6044048"/>
            <a:ext cx="1122911" cy="603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×ª××¦××ª ×ª××× × ×¢×××¨ ×ª×¤×××× ×××¡×××¨×× ×¤×ª× ×ª×§×××" id="17" name="Google Shape;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3043" y="6047086"/>
            <a:ext cx="841120" cy="61537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10.jpg"/><Relationship Id="rId5" Type="http://schemas.openxmlformats.org/officeDocument/2006/relationships/image" Target="../media/image38.jpg"/><Relationship Id="rId6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jpg"/><Relationship Id="rId10" Type="http://schemas.openxmlformats.org/officeDocument/2006/relationships/image" Target="../media/image35.jpg"/><Relationship Id="rId13" Type="http://schemas.openxmlformats.org/officeDocument/2006/relationships/image" Target="../media/image28.jpg"/><Relationship Id="rId1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33.jpg"/><Relationship Id="rId9" Type="http://schemas.openxmlformats.org/officeDocument/2006/relationships/image" Target="../media/image30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jpg"/><Relationship Id="rId10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Relationship Id="rId9" Type="http://schemas.openxmlformats.org/officeDocument/2006/relationships/image" Target="../media/image37.jpg"/><Relationship Id="rId5" Type="http://schemas.openxmlformats.org/officeDocument/2006/relationships/image" Target="../media/image29.jpg"/><Relationship Id="rId6" Type="http://schemas.openxmlformats.org/officeDocument/2006/relationships/image" Target="../media/image31.jpg"/><Relationship Id="rId7" Type="http://schemas.openxmlformats.org/officeDocument/2006/relationships/image" Target="../media/image45.jpg"/><Relationship Id="rId8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g"/><Relationship Id="rId4" Type="http://schemas.openxmlformats.org/officeDocument/2006/relationships/image" Target="../media/image41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3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38.jpg"/><Relationship Id="rId5" Type="http://schemas.openxmlformats.org/officeDocument/2006/relationships/image" Target="../media/image9.jpg"/><Relationship Id="rId6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38.jpg"/><Relationship Id="rId5" Type="http://schemas.openxmlformats.org/officeDocument/2006/relationships/image" Target="../media/image13.jpg"/><Relationship Id="rId6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sign&#10;&#10;Description automatically generated" id="36" name="Google Shape;3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71" y="5403192"/>
            <a:ext cx="1619957" cy="98683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"/>
          <p:cNvSpPr txBox="1"/>
          <p:nvPr/>
        </p:nvSpPr>
        <p:spPr>
          <a:xfrm>
            <a:off x="4984904" y="5211494"/>
            <a:ext cx="6845854" cy="1219200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iw-IL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מרחב פארק יד לבנים | פתח-תקווה</a:t>
            </a:r>
            <a:endParaRPr b="1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None/>
            </a:pPr>
            <a:r>
              <a:rPr b="1" i="0" lang="iw-IL" sz="2400" u="none" cap="none" strike="noStrike">
                <a:solidFill>
                  <a:srgbClr val="FF5050"/>
                </a:solidFill>
                <a:latin typeface="Arial"/>
                <a:ea typeface="Arial"/>
                <a:cs typeface="Arial"/>
                <a:sym typeface="Arial"/>
              </a:rPr>
              <a:t>תקציר מנהלים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iw-IL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פברואר  2022</a:t>
            </a:r>
            <a:endParaRPr/>
          </a:p>
        </p:txBody>
      </p:sp>
      <p:pic>
        <p:nvPicPr>
          <p:cNvPr id="38" name="Google Shape;3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6945" y="5478628"/>
            <a:ext cx="1322665" cy="711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×ª××¦××ª ×ª××× × ×¢×××¨ ×ª×¤×××× ×××¡×××¨×× ×¤×ª× ×ª×§×××" id="39" name="Google Shape;3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0944" y="5422089"/>
            <a:ext cx="1147667" cy="83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"/>
          <p:cNvPicPr preferRelativeResize="0"/>
          <p:nvPr/>
        </p:nvPicPr>
        <p:blipFill rotWithShape="1">
          <a:blip r:embed="rId6">
            <a:alphaModFix/>
          </a:blip>
          <a:srcRect b="10763" l="0" r="0" t="6455"/>
          <a:stretch/>
        </p:blipFill>
        <p:spPr>
          <a:xfrm>
            <a:off x="0" y="0"/>
            <a:ext cx="12192000" cy="4925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ride and groom walking down the aisle&#10;&#10;Description automatically generated with low confidence" id="343" name="Google Shape;343;p10"/>
          <p:cNvPicPr preferRelativeResize="0"/>
          <p:nvPr/>
        </p:nvPicPr>
        <p:blipFill rotWithShape="1">
          <a:blip r:embed="rId3">
            <a:alphaModFix/>
          </a:blip>
          <a:srcRect b="0" l="5550" r="0" t="0"/>
          <a:stretch/>
        </p:blipFill>
        <p:spPr>
          <a:xfrm>
            <a:off x="9087651" y="1557338"/>
            <a:ext cx="2823882" cy="212264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תמונה שמכילה מפה&#10;&#10;התיאור נוצר באופן אוטומטי" id="344" name="Google Shape;344;p10"/>
          <p:cNvPicPr preferRelativeResize="0"/>
          <p:nvPr/>
        </p:nvPicPr>
        <p:blipFill rotWithShape="1">
          <a:blip r:embed="rId4">
            <a:alphaModFix/>
          </a:blip>
          <a:srcRect b="8889" l="17583" r="0" t="0"/>
          <a:stretch/>
        </p:blipFill>
        <p:spPr>
          <a:xfrm>
            <a:off x="2453950" y="270586"/>
            <a:ext cx="5230723" cy="6248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345" name="Google Shape;345;p10"/>
          <p:cNvPicPr preferRelativeResize="0"/>
          <p:nvPr/>
        </p:nvPicPr>
        <p:blipFill rotWithShape="1">
          <a:blip r:embed="rId5">
            <a:alphaModFix amt="85000"/>
          </a:blip>
          <a:srcRect b="5819" l="26085" r="5397" t="0"/>
          <a:stretch/>
        </p:blipFill>
        <p:spPr>
          <a:xfrm>
            <a:off x="2987350" y="270586"/>
            <a:ext cx="4359516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0"/>
          <p:cNvSpPr/>
          <p:nvPr/>
        </p:nvSpPr>
        <p:spPr>
          <a:xfrm>
            <a:off x="5851200" y="2156536"/>
            <a:ext cx="400050" cy="241300"/>
          </a:xfrm>
          <a:custGeom>
            <a:rect b="b" l="l" r="r" t="t"/>
            <a:pathLst>
              <a:path extrusionOk="0" h="241300" w="400050">
                <a:moveTo>
                  <a:pt x="0" y="209550"/>
                </a:moveTo>
                <a:lnTo>
                  <a:pt x="374650" y="241300"/>
                </a:lnTo>
                <a:lnTo>
                  <a:pt x="4000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0"/>
          <p:cNvSpPr/>
          <p:nvPr/>
        </p:nvSpPr>
        <p:spPr>
          <a:xfrm>
            <a:off x="5730550" y="3159836"/>
            <a:ext cx="336550" cy="38100"/>
          </a:xfrm>
          <a:custGeom>
            <a:rect b="b" l="l" r="r" t="t"/>
            <a:pathLst>
              <a:path extrusionOk="0" h="38100" w="336550">
                <a:moveTo>
                  <a:pt x="0" y="0"/>
                </a:moveTo>
                <a:lnTo>
                  <a:pt x="336550" y="3810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0"/>
          <p:cNvSpPr/>
          <p:nvPr/>
        </p:nvSpPr>
        <p:spPr>
          <a:xfrm>
            <a:off x="3495350" y="3115386"/>
            <a:ext cx="762000" cy="114300"/>
          </a:xfrm>
          <a:custGeom>
            <a:rect b="b" l="l" r="r" t="t"/>
            <a:pathLst>
              <a:path extrusionOk="0" h="114300" w="762000">
                <a:moveTo>
                  <a:pt x="762000" y="11430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0"/>
          <p:cNvSpPr/>
          <p:nvPr/>
        </p:nvSpPr>
        <p:spPr>
          <a:xfrm>
            <a:off x="4479600" y="1267536"/>
            <a:ext cx="44450" cy="222250"/>
          </a:xfrm>
          <a:custGeom>
            <a:rect b="b" l="l" r="r" t="t"/>
            <a:pathLst>
              <a:path extrusionOk="0" h="222250" w="44450">
                <a:moveTo>
                  <a:pt x="0" y="222250"/>
                </a:moveTo>
                <a:lnTo>
                  <a:pt x="444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0"/>
          <p:cNvSpPr/>
          <p:nvPr/>
        </p:nvSpPr>
        <p:spPr>
          <a:xfrm rot="10800000">
            <a:off x="867746" y="4622099"/>
            <a:ext cx="3389604" cy="65003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0"/>
          <p:cNvSpPr/>
          <p:nvPr/>
        </p:nvSpPr>
        <p:spPr>
          <a:xfrm>
            <a:off x="6141637" y="6127631"/>
            <a:ext cx="3246511" cy="107136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0"/>
          <p:cNvSpPr txBox="1"/>
          <p:nvPr/>
        </p:nvSpPr>
        <p:spPr>
          <a:xfrm rot="365055">
            <a:off x="4741749" y="1286903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משה שרת</a:t>
            </a:r>
            <a:endParaRPr/>
          </a:p>
        </p:txBody>
      </p:sp>
      <p:sp>
        <p:nvSpPr>
          <p:cNvPr id="353" name="Google Shape;353;p10"/>
          <p:cNvSpPr txBox="1"/>
          <p:nvPr/>
        </p:nvSpPr>
        <p:spPr>
          <a:xfrm rot="-681037">
            <a:off x="4518108" y="4332040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ארלוזורוב</a:t>
            </a:r>
            <a:endParaRPr/>
          </a:p>
        </p:txBody>
      </p:sp>
      <p:sp>
        <p:nvSpPr>
          <p:cNvPr id="354" name="Google Shape;354;p10"/>
          <p:cNvSpPr txBox="1"/>
          <p:nvPr/>
        </p:nvSpPr>
        <p:spPr>
          <a:xfrm rot="-4966356">
            <a:off x="5852382" y="3859842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ברל כצנלסון</a:t>
            </a:r>
            <a:endParaRPr/>
          </a:p>
        </p:txBody>
      </p:sp>
      <p:sp>
        <p:nvSpPr>
          <p:cNvPr id="355" name="Google Shape;355;p10"/>
          <p:cNvSpPr txBox="1"/>
          <p:nvPr/>
        </p:nvSpPr>
        <p:spPr>
          <a:xfrm rot="-4966356">
            <a:off x="6052821" y="1734854"/>
            <a:ext cx="50414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הפלמ"ח</a:t>
            </a:r>
            <a:endParaRPr/>
          </a:p>
        </p:txBody>
      </p:sp>
      <p:sp>
        <p:nvSpPr>
          <p:cNvPr id="356" name="Google Shape;356;p10"/>
          <p:cNvSpPr txBox="1"/>
          <p:nvPr/>
        </p:nvSpPr>
        <p:spPr>
          <a:xfrm rot="211809">
            <a:off x="6219443" y="2053882"/>
            <a:ext cx="61816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יעקב שמש</a:t>
            </a:r>
            <a:endParaRPr/>
          </a:p>
        </p:txBody>
      </p:sp>
      <p:sp>
        <p:nvSpPr>
          <p:cNvPr id="357" name="Google Shape;357;p10"/>
          <p:cNvSpPr txBox="1"/>
          <p:nvPr/>
        </p:nvSpPr>
        <p:spPr>
          <a:xfrm rot="-4898964">
            <a:off x="3776870" y="2374067"/>
            <a:ext cx="6263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י.ל. פרץ</a:t>
            </a:r>
            <a:endParaRPr/>
          </a:p>
        </p:txBody>
      </p:sp>
      <p:sp>
        <p:nvSpPr>
          <p:cNvPr id="358" name="Google Shape;358;p10"/>
          <p:cNvSpPr txBox="1"/>
          <p:nvPr/>
        </p:nvSpPr>
        <p:spPr>
          <a:xfrm rot="-4966356">
            <a:off x="5564068" y="5534588"/>
            <a:ext cx="6921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יוסף מרקוס</a:t>
            </a:r>
            <a:endParaRPr/>
          </a:p>
        </p:txBody>
      </p:sp>
      <p:sp>
        <p:nvSpPr>
          <p:cNvPr id="359" name="Google Shape;359;p10"/>
          <p:cNvSpPr/>
          <p:nvPr/>
        </p:nvSpPr>
        <p:spPr>
          <a:xfrm>
            <a:off x="5730549" y="5774848"/>
            <a:ext cx="3657599" cy="12013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0"/>
          <p:cNvSpPr/>
          <p:nvPr/>
        </p:nvSpPr>
        <p:spPr>
          <a:xfrm rot="10800000">
            <a:off x="856171" y="2530445"/>
            <a:ext cx="4177004" cy="7620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0"/>
          <p:cNvSpPr txBox="1"/>
          <p:nvPr/>
        </p:nvSpPr>
        <p:spPr>
          <a:xfrm>
            <a:off x="9078686" y="3393234"/>
            <a:ext cx="2857500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חידוש גן הוורדים</a:t>
            </a:r>
            <a:endParaRPr/>
          </a:p>
        </p:txBody>
      </p:sp>
      <p:sp>
        <p:nvSpPr>
          <p:cNvPr id="362" name="Google Shape;362;p10"/>
          <p:cNvSpPr txBox="1"/>
          <p:nvPr/>
        </p:nvSpPr>
        <p:spPr>
          <a:xfrm>
            <a:off x="777550" y="4458134"/>
            <a:ext cx="2405488" cy="461665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פיתוח גבעת חדר האוכל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והוספת מרחבי שהיה ופעילות</a:t>
            </a:r>
            <a:endParaRPr/>
          </a:p>
        </p:txBody>
      </p:sp>
      <p:sp>
        <p:nvSpPr>
          <p:cNvPr id="363" name="Google Shape;363;p10"/>
          <p:cNvSpPr txBox="1"/>
          <p:nvPr/>
        </p:nvSpPr>
        <p:spPr>
          <a:xfrm rot="-4898964">
            <a:off x="2622914" y="3301214"/>
            <a:ext cx="43042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צה"ל</a:t>
            </a:r>
            <a:endParaRPr/>
          </a:p>
        </p:txBody>
      </p:sp>
      <p:sp>
        <p:nvSpPr>
          <p:cNvPr id="364" name="Google Shape;364;p10"/>
          <p:cNvSpPr txBox="1"/>
          <p:nvPr/>
        </p:nvSpPr>
        <p:spPr>
          <a:xfrm>
            <a:off x="773822" y="2358481"/>
            <a:ext cx="3373902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שימור הפארק, הסרת גדרות והתערבויות רכות להעשרת שימושים בפארק</a:t>
            </a:r>
            <a:endParaRPr/>
          </a:p>
        </p:txBody>
      </p:sp>
      <p:sp>
        <p:nvSpPr>
          <p:cNvPr id="365" name="Google Shape;365;p10"/>
          <p:cNvSpPr txBox="1"/>
          <p:nvPr/>
        </p:nvSpPr>
        <p:spPr>
          <a:xfrm>
            <a:off x="6319777" y="5510846"/>
            <a:ext cx="3167141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השמשת מגרש הספורט הישן לחקלאות אורבנית</a:t>
            </a:r>
            <a:endParaRPr/>
          </a:p>
        </p:txBody>
      </p:sp>
      <p:sp>
        <p:nvSpPr>
          <p:cNvPr id="366" name="Google Shape;366;p10"/>
          <p:cNvSpPr txBox="1"/>
          <p:nvPr/>
        </p:nvSpPr>
        <p:spPr>
          <a:xfrm>
            <a:off x="7759959" y="5890724"/>
            <a:ext cx="1701282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טבע עירוני בשב״צ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0"/>
          <p:cNvSpPr txBox="1"/>
          <p:nvPr/>
        </p:nvSpPr>
        <p:spPr>
          <a:xfrm rot="-4966356">
            <a:off x="6992983" y="4871876"/>
            <a:ext cx="43236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דב הוז</a:t>
            </a:r>
            <a:endParaRPr/>
          </a:p>
        </p:txBody>
      </p:sp>
      <p:sp>
        <p:nvSpPr>
          <p:cNvPr id="368" name="Google Shape;368;p10"/>
          <p:cNvSpPr txBox="1"/>
          <p:nvPr/>
        </p:nvSpPr>
        <p:spPr>
          <a:xfrm>
            <a:off x="6458741" y="6153194"/>
            <a:ext cx="49696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היסמין</a:t>
            </a:r>
            <a:endParaRPr/>
          </a:p>
        </p:txBody>
      </p:sp>
      <p:sp>
        <p:nvSpPr>
          <p:cNvPr id="369" name="Google Shape;369;p10"/>
          <p:cNvSpPr txBox="1"/>
          <p:nvPr/>
        </p:nvSpPr>
        <p:spPr>
          <a:xfrm>
            <a:off x="4595150" y="261651"/>
            <a:ext cx="7406835" cy="1133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w-IL" sz="3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שימור הפארק 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w-IL" sz="3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לצד העשרת השימושים</a:t>
            </a:r>
            <a:endParaRPr/>
          </a:p>
        </p:txBody>
      </p:sp>
      <p:sp>
        <p:nvSpPr>
          <p:cNvPr id="370" name="Google Shape;370;p10"/>
          <p:cNvSpPr txBox="1"/>
          <p:nvPr/>
        </p:nvSpPr>
        <p:spPr>
          <a:xfrm>
            <a:off x="4587550" y="1718386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גן החי</a:t>
            </a:r>
            <a:endParaRPr/>
          </a:p>
        </p:txBody>
      </p:sp>
      <p:sp>
        <p:nvSpPr>
          <p:cNvPr id="371" name="Google Shape;371;p10"/>
          <p:cNvSpPr txBox="1"/>
          <p:nvPr/>
        </p:nvSpPr>
        <p:spPr>
          <a:xfrm>
            <a:off x="3293472" y="3293704"/>
            <a:ext cx="1110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קריית המוזיאונים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0"/>
          <p:cNvSpPr txBox="1"/>
          <p:nvPr/>
        </p:nvSpPr>
        <p:spPr>
          <a:xfrm>
            <a:off x="4587550" y="4690186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גן יהונתן</a:t>
            </a:r>
            <a:endParaRPr/>
          </a:p>
        </p:txBody>
      </p:sp>
      <p:sp>
        <p:nvSpPr>
          <p:cNvPr id="373" name="Google Shape;373;p10"/>
          <p:cNvSpPr txBox="1"/>
          <p:nvPr/>
        </p:nvSpPr>
        <p:spPr>
          <a:xfrm>
            <a:off x="3648272" y="4717987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חדר האוכל</a:t>
            </a:r>
            <a:endParaRPr/>
          </a:p>
        </p:txBody>
      </p:sp>
      <p:sp>
        <p:nvSpPr>
          <p:cNvPr id="374" name="Google Shape;374;p10"/>
          <p:cNvSpPr txBox="1"/>
          <p:nvPr/>
        </p:nvSpPr>
        <p:spPr>
          <a:xfrm>
            <a:off x="4130350" y="2584387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לב הפארק</a:t>
            </a:r>
            <a:endParaRPr/>
          </a:p>
        </p:txBody>
      </p:sp>
      <p:sp>
        <p:nvSpPr>
          <p:cNvPr id="375" name="Google Shape;375;p10"/>
          <p:cNvSpPr txBox="1"/>
          <p:nvPr/>
        </p:nvSpPr>
        <p:spPr>
          <a:xfrm>
            <a:off x="3757496" y="505216"/>
            <a:ext cx="14747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מוזיאון האדם והסביבה</a:t>
            </a:r>
            <a:endParaRPr/>
          </a:p>
        </p:txBody>
      </p:sp>
      <p:sp>
        <p:nvSpPr>
          <p:cNvPr id="376" name="Google Shape;376;p10"/>
          <p:cNvSpPr txBox="1"/>
          <p:nvPr/>
        </p:nvSpPr>
        <p:spPr>
          <a:xfrm>
            <a:off x="4079776" y="5157192"/>
            <a:ext cx="14747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אכסניית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אנ״א</a:t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0"/>
          <p:cNvSpPr txBox="1"/>
          <p:nvPr/>
        </p:nvSpPr>
        <p:spPr>
          <a:xfrm>
            <a:off x="4217000" y="5264772"/>
            <a:ext cx="68196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תנועות הנוער</a:t>
            </a:r>
            <a:endParaRPr/>
          </a:p>
        </p:txBody>
      </p:sp>
      <p:pic>
        <p:nvPicPr>
          <p:cNvPr descr="תמונה שמכילה דשא, חוץ, כלי, לכלוך&#10;&#10;התיאור נוצר באופן אוטומטי" id="378" name="Google Shape;378;p10"/>
          <p:cNvPicPr preferRelativeResize="0"/>
          <p:nvPr/>
        </p:nvPicPr>
        <p:blipFill rotWithShape="1">
          <a:blip r:embed="rId6">
            <a:alphaModFix/>
          </a:blip>
          <a:srcRect b="25135" l="0" r="0" t="0"/>
          <a:stretch/>
        </p:blipFill>
        <p:spPr>
          <a:xfrm>
            <a:off x="9621610" y="3804871"/>
            <a:ext cx="2289848" cy="22856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79" name="Google Shape;379;p10"/>
          <p:cNvSpPr txBox="1"/>
          <p:nvPr/>
        </p:nvSpPr>
        <p:spPr>
          <a:xfrm>
            <a:off x="9617528" y="5641978"/>
            <a:ext cx="2318657" cy="461665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השמשת מגרש הספורט הישן לחקלאות אורבנית</a:t>
            </a:r>
            <a:endParaRPr/>
          </a:p>
        </p:txBody>
      </p:sp>
      <p:sp>
        <p:nvSpPr>
          <p:cNvPr id="380" name="Google Shape;380;p10"/>
          <p:cNvSpPr/>
          <p:nvPr/>
        </p:nvSpPr>
        <p:spPr>
          <a:xfrm rot="10800000">
            <a:off x="867746" y="1678654"/>
            <a:ext cx="3763886" cy="122340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0"/>
          <p:cNvSpPr txBox="1"/>
          <p:nvPr/>
        </p:nvSpPr>
        <p:spPr>
          <a:xfrm>
            <a:off x="773822" y="1564434"/>
            <a:ext cx="2365928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חידוש גן הורדים</a:t>
            </a: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תמונה שמכילה מפה&#10;&#10;התיאור נוצר באופן אוטומטי" id="386" name="Google Shape;386;p11"/>
          <p:cNvPicPr preferRelativeResize="0"/>
          <p:nvPr/>
        </p:nvPicPr>
        <p:blipFill rotWithShape="1">
          <a:blip r:embed="rId3">
            <a:alphaModFix/>
          </a:blip>
          <a:srcRect b="8889" l="17583" r="0" t="0"/>
          <a:stretch/>
        </p:blipFill>
        <p:spPr>
          <a:xfrm>
            <a:off x="3657600" y="457200"/>
            <a:ext cx="5230723" cy="624837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1"/>
          <p:cNvSpPr txBox="1"/>
          <p:nvPr/>
        </p:nvSpPr>
        <p:spPr>
          <a:xfrm>
            <a:off x="4953000" y="1018401"/>
            <a:ext cx="147472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מוזיאון האדם והסביבה</a:t>
            </a:r>
            <a:endParaRPr/>
          </a:p>
        </p:txBody>
      </p:sp>
      <p:sp>
        <p:nvSpPr>
          <p:cNvPr id="388" name="Google Shape;388;p11"/>
          <p:cNvSpPr/>
          <p:nvPr/>
        </p:nvSpPr>
        <p:spPr>
          <a:xfrm>
            <a:off x="6507087" y="1506896"/>
            <a:ext cx="4084712" cy="93304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1"/>
          <p:cNvSpPr txBox="1"/>
          <p:nvPr/>
        </p:nvSpPr>
        <p:spPr>
          <a:xfrm>
            <a:off x="8664234" y="1247001"/>
            <a:ext cx="200376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חיבור בין חלקי הפארק</a:t>
            </a:r>
            <a:endParaRPr/>
          </a:p>
        </p:txBody>
      </p:sp>
      <p:sp>
        <p:nvSpPr>
          <p:cNvPr id="390" name="Google Shape;390;p11"/>
          <p:cNvSpPr/>
          <p:nvPr/>
        </p:nvSpPr>
        <p:spPr>
          <a:xfrm>
            <a:off x="7345287" y="1877199"/>
            <a:ext cx="3246512" cy="110409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1"/>
          <p:cNvSpPr txBox="1"/>
          <p:nvPr/>
        </p:nvSpPr>
        <p:spPr>
          <a:xfrm>
            <a:off x="8458200" y="1617304"/>
            <a:ext cx="215616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פתיחת ׳חלונות׳ בדופן גן החי</a:t>
            </a:r>
            <a:endParaRPr/>
          </a:p>
        </p:txBody>
      </p:sp>
      <p:sp>
        <p:nvSpPr>
          <p:cNvPr id="392" name="Google Shape;392;p11"/>
          <p:cNvSpPr txBox="1"/>
          <p:nvPr/>
        </p:nvSpPr>
        <p:spPr>
          <a:xfrm>
            <a:off x="5791200" y="1905000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גן החי</a:t>
            </a:r>
            <a:endParaRPr/>
          </a:p>
        </p:txBody>
      </p:sp>
      <p:sp>
        <p:nvSpPr>
          <p:cNvPr id="393" name="Google Shape;393;p11"/>
          <p:cNvSpPr/>
          <p:nvPr/>
        </p:nvSpPr>
        <p:spPr>
          <a:xfrm>
            <a:off x="6857999" y="3090364"/>
            <a:ext cx="3733799" cy="12845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1"/>
          <p:cNvSpPr txBox="1"/>
          <p:nvPr/>
        </p:nvSpPr>
        <p:spPr>
          <a:xfrm>
            <a:off x="7848600" y="2813365"/>
            <a:ext cx="284196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פיתוח סביבת המבנה בזיקה לפארק</a:t>
            </a:r>
            <a:endParaRPr/>
          </a:p>
        </p:txBody>
      </p:sp>
      <p:sp>
        <p:nvSpPr>
          <p:cNvPr id="395" name="Google Shape;395;p11"/>
          <p:cNvSpPr/>
          <p:nvPr/>
        </p:nvSpPr>
        <p:spPr>
          <a:xfrm rot="10800000">
            <a:off x="2071396" y="5105397"/>
            <a:ext cx="3872204" cy="7620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1"/>
          <p:cNvSpPr txBox="1"/>
          <p:nvPr/>
        </p:nvSpPr>
        <p:spPr>
          <a:xfrm>
            <a:off x="1977473" y="4941432"/>
            <a:ext cx="228972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הסדרת חניון חדש</a:t>
            </a:r>
            <a:endParaRPr/>
          </a:p>
        </p:txBody>
      </p:sp>
      <p:sp>
        <p:nvSpPr>
          <p:cNvPr id="397" name="Google Shape;397;p11"/>
          <p:cNvSpPr txBox="1"/>
          <p:nvPr/>
        </p:nvSpPr>
        <p:spPr>
          <a:xfrm>
            <a:off x="1969317" y="3152001"/>
            <a:ext cx="283128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חיבור מחדש בין הגן למוזיאון</a:t>
            </a:r>
            <a:endParaRPr/>
          </a:p>
        </p:txBody>
      </p:sp>
      <p:sp>
        <p:nvSpPr>
          <p:cNvPr id="398" name="Google Shape;398;p11"/>
          <p:cNvSpPr/>
          <p:nvPr/>
        </p:nvSpPr>
        <p:spPr>
          <a:xfrm rot="10800000">
            <a:off x="2071396" y="1684141"/>
            <a:ext cx="4177004" cy="76200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1"/>
          <p:cNvSpPr txBox="1"/>
          <p:nvPr/>
        </p:nvSpPr>
        <p:spPr>
          <a:xfrm>
            <a:off x="1981200" y="1531428"/>
            <a:ext cx="1828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הדגשת הכניסה לגן</a:t>
            </a:r>
            <a:endParaRPr/>
          </a:p>
        </p:txBody>
      </p:sp>
      <p:sp>
        <p:nvSpPr>
          <p:cNvPr id="400" name="Google Shape;400;p11"/>
          <p:cNvSpPr/>
          <p:nvPr/>
        </p:nvSpPr>
        <p:spPr>
          <a:xfrm rot="10800000">
            <a:off x="2071396" y="1865268"/>
            <a:ext cx="3763886" cy="122340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1"/>
          <p:cNvSpPr txBox="1"/>
          <p:nvPr/>
        </p:nvSpPr>
        <p:spPr>
          <a:xfrm>
            <a:off x="1977472" y="1751048"/>
            <a:ext cx="228972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חידוש גן הוורדים וחיבורו לגן</a:t>
            </a:r>
            <a:endParaRPr/>
          </a:p>
        </p:txBody>
      </p:sp>
      <p:sp>
        <p:nvSpPr>
          <p:cNvPr id="402" name="Google Shape;402;p11"/>
          <p:cNvSpPr/>
          <p:nvPr/>
        </p:nvSpPr>
        <p:spPr>
          <a:xfrm rot="10800000">
            <a:off x="2071396" y="2221699"/>
            <a:ext cx="4177004" cy="7620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1"/>
          <p:cNvSpPr txBox="1"/>
          <p:nvPr/>
        </p:nvSpPr>
        <p:spPr>
          <a:xfrm>
            <a:off x="1977471" y="2050559"/>
            <a:ext cx="318769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הוצאת פעילות לחזית גן החי</a:t>
            </a:r>
            <a:endParaRPr/>
          </a:p>
        </p:txBody>
      </p:sp>
      <p:sp>
        <p:nvSpPr>
          <p:cNvPr id="404" name="Google Shape;404;p11"/>
          <p:cNvSpPr/>
          <p:nvPr/>
        </p:nvSpPr>
        <p:spPr>
          <a:xfrm>
            <a:off x="7054850" y="2343150"/>
            <a:ext cx="400050" cy="241300"/>
          </a:xfrm>
          <a:custGeom>
            <a:rect b="b" l="l" r="r" t="t"/>
            <a:pathLst>
              <a:path extrusionOk="0" h="241300" w="400050">
                <a:moveTo>
                  <a:pt x="0" y="209550"/>
                </a:moveTo>
                <a:lnTo>
                  <a:pt x="374650" y="241300"/>
                </a:lnTo>
                <a:lnTo>
                  <a:pt x="4000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1"/>
          <p:cNvSpPr/>
          <p:nvPr/>
        </p:nvSpPr>
        <p:spPr>
          <a:xfrm>
            <a:off x="6934200" y="3346450"/>
            <a:ext cx="336550" cy="38100"/>
          </a:xfrm>
          <a:custGeom>
            <a:rect b="b" l="l" r="r" t="t"/>
            <a:pathLst>
              <a:path extrusionOk="0" h="38100" w="336550">
                <a:moveTo>
                  <a:pt x="0" y="0"/>
                </a:moveTo>
                <a:lnTo>
                  <a:pt x="336550" y="3810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1"/>
          <p:cNvSpPr/>
          <p:nvPr/>
        </p:nvSpPr>
        <p:spPr>
          <a:xfrm>
            <a:off x="4699000" y="3302000"/>
            <a:ext cx="762000" cy="114300"/>
          </a:xfrm>
          <a:custGeom>
            <a:rect b="b" l="l" r="r" t="t"/>
            <a:pathLst>
              <a:path extrusionOk="0" h="114300" w="762000">
                <a:moveTo>
                  <a:pt x="762000" y="11430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1"/>
          <p:cNvSpPr/>
          <p:nvPr/>
        </p:nvSpPr>
        <p:spPr>
          <a:xfrm>
            <a:off x="5683250" y="1454150"/>
            <a:ext cx="44450" cy="222250"/>
          </a:xfrm>
          <a:custGeom>
            <a:rect b="b" l="l" r="r" t="t"/>
            <a:pathLst>
              <a:path extrusionOk="0" h="222250" w="44450">
                <a:moveTo>
                  <a:pt x="0" y="222250"/>
                </a:moveTo>
                <a:lnTo>
                  <a:pt x="444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"/>
          <p:cNvSpPr/>
          <p:nvPr/>
        </p:nvSpPr>
        <p:spPr>
          <a:xfrm>
            <a:off x="7454899" y="2549257"/>
            <a:ext cx="3136899" cy="9102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"/>
          <p:cNvSpPr txBox="1"/>
          <p:nvPr/>
        </p:nvSpPr>
        <p:spPr>
          <a:xfrm>
            <a:off x="7924801" y="2313801"/>
            <a:ext cx="276576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הדגשת כניסות משניות (שילוט ושבילים)</a:t>
            </a:r>
            <a:endParaRPr/>
          </a:p>
        </p:txBody>
      </p:sp>
      <p:sp>
        <p:nvSpPr>
          <p:cNvPr id="410" name="Google Shape;410;p11"/>
          <p:cNvSpPr/>
          <p:nvPr/>
        </p:nvSpPr>
        <p:spPr>
          <a:xfrm rot="10800000">
            <a:off x="2057400" y="3352800"/>
            <a:ext cx="3763887" cy="50736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1"/>
          <p:cNvSpPr/>
          <p:nvPr/>
        </p:nvSpPr>
        <p:spPr>
          <a:xfrm rot="10800000">
            <a:off x="2071396" y="4267513"/>
            <a:ext cx="3567404" cy="75887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1"/>
          <p:cNvSpPr txBox="1"/>
          <p:nvPr/>
        </p:nvSpPr>
        <p:spPr>
          <a:xfrm>
            <a:off x="1981200" y="4114800"/>
            <a:ext cx="28194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יצירת מוזיאון פתוח</a:t>
            </a:r>
            <a:endParaRPr/>
          </a:p>
        </p:txBody>
      </p:sp>
      <p:sp>
        <p:nvSpPr>
          <p:cNvPr id="413" name="Google Shape;413;p11"/>
          <p:cNvSpPr txBox="1"/>
          <p:nvPr/>
        </p:nvSpPr>
        <p:spPr>
          <a:xfrm>
            <a:off x="3505200" y="3657600"/>
            <a:ext cx="23150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בית יד לבנים</a:t>
            </a:r>
            <a:endParaRPr/>
          </a:p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מוזיאון ראשונים לתולדות פתח תקווה</a:t>
            </a:r>
            <a:endParaRPr/>
          </a:p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ומוזיאון פתח תקווה לאמנות</a:t>
            </a:r>
            <a:endParaRPr/>
          </a:p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1"/>
          <p:cNvSpPr/>
          <p:nvPr/>
        </p:nvSpPr>
        <p:spPr>
          <a:xfrm rot="10800000">
            <a:off x="2071396" y="4808713"/>
            <a:ext cx="3389604" cy="65003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1"/>
          <p:cNvSpPr txBox="1"/>
          <p:nvPr/>
        </p:nvSpPr>
        <p:spPr>
          <a:xfrm>
            <a:off x="1981200" y="4644748"/>
            <a:ext cx="2514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פיתוח גבעת חדר האוכל</a:t>
            </a:r>
            <a:endParaRPr/>
          </a:p>
        </p:txBody>
      </p:sp>
      <p:sp>
        <p:nvSpPr>
          <p:cNvPr id="416" name="Google Shape;416;p11"/>
          <p:cNvSpPr txBox="1"/>
          <p:nvPr/>
        </p:nvSpPr>
        <p:spPr>
          <a:xfrm>
            <a:off x="5791200" y="4876800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גן יהונתן</a:t>
            </a:r>
            <a:endParaRPr/>
          </a:p>
        </p:txBody>
      </p:sp>
      <p:sp>
        <p:nvSpPr>
          <p:cNvPr id="417" name="Google Shape;417;p11"/>
          <p:cNvSpPr txBox="1"/>
          <p:nvPr/>
        </p:nvSpPr>
        <p:spPr>
          <a:xfrm>
            <a:off x="8382000" y="5755334"/>
            <a:ext cx="230856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השמשת מגרש הספורט</a:t>
            </a:r>
            <a:endParaRPr/>
          </a:p>
        </p:txBody>
      </p:sp>
      <p:sp>
        <p:nvSpPr>
          <p:cNvPr id="418" name="Google Shape;418;p11"/>
          <p:cNvSpPr/>
          <p:nvPr/>
        </p:nvSpPr>
        <p:spPr>
          <a:xfrm>
            <a:off x="7345287" y="6314245"/>
            <a:ext cx="3246511" cy="107136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1"/>
          <p:cNvSpPr txBox="1"/>
          <p:nvPr/>
        </p:nvSpPr>
        <p:spPr>
          <a:xfrm>
            <a:off x="8534400" y="6096000"/>
            <a:ext cx="215616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תכנון זמני בשב״צ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1"/>
          <p:cNvSpPr txBox="1"/>
          <p:nvPr/>
        </p:nvSpPr>
        <p:spPr>
          <a:xfrm rot="365055">
            <a:off x="5945399" y="1473517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משה שרת</a:t>
            </a:r>
            <a:endParaRPr/>
          </a:p>
        </p:txBody>
      </p:sp>
      <p:sp>
        <p:nvSpPr>
          <p:cNvPr id="421" name="Google Shape;421;p11"/>
          <p:cNvSpPr txBox="1"/>
          <p:nvPr/>
        </p:nvSpPr>
        <p:spPr>
          <a:xfrm rot="-681037">
            <a:off x="5721758" y="4518654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ארלוזורוב</a:t>
            </a:r>
            <a:endParaRPr/>
          </a:p>
        </p:txBody>
      </p:sp>
      <p:sp>
        <p:nvSpPr>
          <p:cNvPr id="422" name="Google Shape;422;p11"/>
          <p:cNvSpPr txBox="1"/>
          <p:nvPr/>
        </p:nvSpPr>
        <p:spPr>
          <a:xfrm rot="-4966356">
            <a:off x="7056032" y="4046456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ברל כצנלסון</a:t>
            </a:r>
            <a:endParaRPr/>
          </a:p>
        </p:txBody>
      </p:sp>
      <p:sp>
        <p:nvSpPr>
          <p:cNvPr id="423" name="Google Shape;423;p11"/>
          <p:cNvSpPr txBox="1"/>
          <p:nvPr/>
        </p:nvSpPr>
        <p:spPr>
          <a:xfrm rot="-4966356">
            <a:off x="7256471" y="1921468"/>
            <a:ext cx="50414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הפלמ"ח</a:t>
            </a:r>
            <a:endParaRPr/>
          </a:p>
        </p:txBody>
      </p:sp>
      <p:sp>
        <p:nvSpPr>
          <p:cNvPr id="424" name="Google Shape;424;p11"/>
          <p:cNvSpPr txBox="1"/>
          <p:nvPr/>
        </p:nvSpPr>
        <p:spPr>
          <a:xfrm rot="211809">
            <a:off x="7423093" y="2240496"/>
            <a:ext cx="61816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יעקב שמש</a:t>
            </a:r>
            <a:endParaRPr/>
          </a:p>
        </p:txBody>
      </p:sp>
      <p:sp>
        <p:nvSpPr>
          <p:cNvPr id="425" name="Google Shape;425;p11"/>
          <p:cNvSpPr txBox="1"/>
          <p:nvPr/>
        </p:nvSpPr>
        <p:spPr>
          <a:xfrm rot="-4898964">
            <a:off x="4980520" y="2560681"/>
            <a:ext cx="6263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י.ל. פרץ</a:t>
            </a:r>
            <a:endParaRPr/>
          </a:p>
        </p:txBody>
      </p:sp>
      <p:sp>
        <p:nvSpPr>
          <p:cNvPr id="426" name="Google Shape;426;p11"/>
          <p:cNvSpPr txBox="1"/>
          <p:nvPr/>
        </p:nvSpPr>
        <p:spPr>
          <a:xfrm rot="-4898964">
            <a:off x="3826564" y="3487828"/>
            <a:ext cx="43042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צה"ל</a:t>
            </a:r>
            <a:endParaRPr/>
          </a:p>
        </p:txBody>
      </p:sp>
      <p:sp>
        <p:nvSpPr>
          <p:cNvPr id="427" name="Google Shape;427;p11"/>
          <p:cNvSpPr txBox="1"/>
          <p:nvPr/>
        </p:nvSpPr>
        <p:spPr>
          <a:xfrm rot="-4966356">
            <a:off x="8196633" y="5058490"/>
            <a:ext cx="43236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דב הוז</a:t>
            </a:r>
            <a:endParaRPr/>
          </a:p>
        </p:txBody>
      </p:sp>
      <p:sp>
        <p:nvSpPr>
          <p:cNvPr id="428" name="Google Shape;428;p11"/>
          <p:cNvSpPr txBox="1"/>
          <p:nvPr/>
        </p:nvSpPr>
        <p:spPr>
          <a:xfrm rot="-4966356">
            <a:off x="6767718" y="5721202"/>
            <a:ext cx="6921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יוסף מרקוס</a:t>
            </a:r>
            <a:endParaRPr/>
          </a:p>
        </p:txBody>
      </p:sp>
      <p:sp>
        <p:nvSpPr>
          <p:cNvPr id="429" name="Google Shape;429;p11"/>
          <p:cNvSpPr/>
          <p:nvPr/>
        </p:nvSpPr>
        <p:spPr>
          <a:xfrm>
            <a:off x="6934199" y="6019337"/>
            <a:ext cx="3657599" cy="12013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1"/>
          <p:cNvSpPr txBox="1"/>
          <p:nvPr/>
        </p:nvSpPr>
        <p:spPr>
          <a:xfrm>
            <a:off x="7662391" y="6339808"/>
            <a:ext cx="49696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היסמין</a:t>
            </a:r>
            <a:endParaRPr/>
          </a:p>
        </p:txBody>
      </p:sp>
      <p:sp>
        <p:nvSpPr>
          <p:cNvPr id="431" name="Google Shape;431;p11"/>
          <p:cNvSpPr txBox="1"/>
          <p:nvPr/>
        </p:nvSpPr>
        <p:spPr>
          <a:xfrm>
            <a:off x="4572000" y="4800600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חדר האוכל</a:t>
            </a:r>
            <a:endParaRPr/>
          </a:p>
        </p:txBody>
      </p:sp>
      <p:sp>
        <p:nvSpPr>
          <p:cNvPr id="432" name="Google Shape;432;p11"/>
          <p:cNvSpPr txBox="1"/>
          <p:nvPr/>
        </p:nvSpPr>
        <p:spPr>
          <a:xfrm>
            <a:off x="1977472" y="1018401"/>
            <a:ext cx="297552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הוצאת פעילות לרחבת מוזיאון האדם והסביבה</a:t>
            </a:r>
            <a:endParaRPr/>
          </a:p>
        </p:txBody>
      </p:sp>
      <p:sp>
        <p:nvSpPr>
          <p:cNvPr id="433" name="Google Shape;433;p11"/>
          <p:cNvSpPr/>
          <p:nvPr/>
        </p:nvSpPr>
        <p:spPr>
          <a:xfrm rot="10800000">
            <a:off x="2071396" y="1187506"/>
            <a:ext cx="4100804" cy="107893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1"/>
          <p:cNvSpPr txBox="1"/>
          <p:nvPr/>
        </p:nvSpPr>
        <p:spPr>
          <a:xfrm>
            <a:off x="5334000" y="2771001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לב הפארק</a:t>
            </a:r>
            <a:endParaRPr/>
          </a:p>
        </p:txBody>
      </p:sp>
      <p:sp>
        <p:nvSpPr>
          <p:cNvPr id="435" name="Google Shape;435;p11"/>
          <p:cNvSpPr/>
          <p:nvPr/>
        </p:nvSpPr>
        <p:spPr>
          <a:xfrm rot="10800000">
            <a:off x="2071396" y="2636036"/>
            <a:ext cx="4177004" cy="7620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/>
          <p:nvPr/>
        </p:nvSpPr>
        <p:spPr>
          <a:xfrm>
            <a:off x="1977472" y="2464896"/>
            <a:ext cx="296722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שימור הפארק והסרת גדרות</a:t>
            </a:r>
            <a:endParaRPr/>
          </a:p>
        </p:txBody>
      </p:sp>
      <p:sp>
        <p:nvSpPr>
          <p:cNvPr id="437" name="Google Shape;437;p11"/>
          <p:cNvSpPr/>
          <p:nvPr/>
        </p:nvSpPr>
        <p:spPr>
          <a:xfrm>
            <a:off x="6172200" y="4210050"/>
            <a:ext cx="4419599" cy="111683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"/>
          <p:cNvSpPr txBox="1"/>
          <p:nvPr/>
        </p:nvSpPr>
        <p:spPr>
          <a:xfrm>
            <a:off x="8153400" y="3981450"/>
            <a:ext cx="253716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פיתוח שדרת כניסה</a:t>
            </a:r>
            <a:endParaRPr/>
          </a:p>
        </p:txBody>
      </p:sp>
      <p:sp>
        <p:nvSpPr>
          <p:cNvPr id="439" name="Google Shape;439;p11"/>
          <p:cNvSpPr/>
          <p:nvPr/>
        </p:nvSpPr>
        <p:spPr>
          <a:xfrm>
            <a:off x="6096000" y="4675421"/>
            <a:ext cx="4495799" cy="102694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"/>
          <p:cNvSpPr txBox="1"/>
          <p:nvPr/>
        </p:nvSpPr>
        <p:spPr>
          <a:xfrm>
            <a:off x="8664234" y="4397115"/>
            <a:ext cx="200376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חיבור בין חלקי הפארק</a:t>
            </a:r>
            <a:endParaRPr/>
          </a:p>
        </p:txBody>
      </p:sp>
      <p:sp>
        <p:nvSpPr>
          <p:cNvPr id="441" name="Google Shape;441;p11"/>
          <p:cNvSpPr txBox="1"/>
          <p:nvPr/>
        </p:nvSpPr>
        <p:spPr>
          <a:xfrm>
            <a:off x="1977472" y="1303214"/>
            <a:ext cx="267072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נטיעות בחניה</a:t>
            </a:r>
            <a:endParaRPr/>
          </a:p>
        </p:txBody>
      </p:sp>
      <p:sp>
        <p:nvSpPr>
          <p:cNvPr id="442" name="Google Shape;442;p11"/>
          <p:cNvSpPr/>
          <p:nvPr/>
        </p:nvSpPr>
        <p:spPr>
          <a:xfrm rot="10800000">
            <a:off x="2071396" y="1472318"/>
            <a:ext cx="3872204" cy="51681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6857999" y="3405157"/>
            <a:ext cx="3733799" cy="12845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"/>
          <p:cNvSpPr txBox="1"/>
          <p:nvPr/>
        </p:nvSpPr>
        <p:spPr>
          <a:xfrm>
            <a:off x="8610601" y="3128158"/>
            <a:ext cx="207996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תשתית ל׳קיוסק נייד׳ </a:t>
            </a:r>
            <a:endParaRPr/>
          </a:p>
        </p:txBody>
      </p:sp>
      <p:sp>
        <p:nvSpPr>
          <p:cNvPr id="445" name="Google Shape;445;p11"/>
          <p:cNvSpPr/>
          <p:nvPr/>
        </p:nvSpPr>
        <p:spPr>
          <a:xfrm rot="10800000">
            <a:off x="2071396" y="2935839"/>
            <a:ext cx="4177004" cy="7620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"/>
          <p:cNvSpPr txBox="1"/>
          <p:nvPr/>
        </p:nvSpPr>
        <p:spPr>
          <a:xfrm>
            <a:off x="1977472" y="2764699"/>
            <a:ext cx="296722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Place Making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תמונה שמכילה חוץ, קרקע, שמים, עץ&#10;&#10;התיאור נוצר באופן אוטומטי" id="452" name="Google Shape;4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9093" y="3727916"/>
            <a:ext cx="1793364" cy="2391152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עץ, חוץ, קרקע, רחוב&#10;&#10;התיאור נוצר באופן אוטומטי" id="453" name="Google Shape;45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3669" y="1140473"/>
            <a:ext cx="1821938" cy="2429252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עץ, חוץ, שמים, בניין&#10;&#10;התיאור נוצר באופן אוטומטי" id="454" name="Google Shape;45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0664" y="4831157"/>
            <a:ext cx="1806065" cy="1354549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חוץ, עץ, אזור&#10;&#10;התיאור נוצר באופן אוטומטי" id="455" name="Google Shape;45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14675" y="1173999"/>
            <a:ext cx="1800225" cy="2400300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עץ, חוץ, שמים, צמח&#10;&#10;התיאור נוצר באופן אוטומטי" id="456" name="Google Shape;45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17803" y="3765174"/>
            <a:ext cx="1793365" cy="2391153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עץ, חוץ, פארק, יום&#10;&#10;התיאור נוצר באופן אוטומטי" id="457" name="Google Shape;457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29800" y="3727916"/>
            <a:ext cx="1793365" cy="2391153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עץ, חוץ, שמים, קרקע&#10;&#10;התיאור נוצר באופן אוטומטי" id="458" name="Google Shape;458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32242" y="3758918"/>
            <a:ext cx="1793365" cy="2391153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חוץ, שמים, עץ, בניין&#10;&#10;התיאור נוצר באופן אוטומטי" id="459" name="Google Shape;459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97106" y="586168"/>
            <a:ext cx="1800225" cy="2400300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שמים, חוץ, קרקע, עץ&#10;&#10;התיאור נוצר באופן אוטומטי" id="460" name="Google Shape;460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29800" y="1178573"/>
            <a:ext cx="1793365" cy="2391152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טקסט, חוץ, מכונית, עץ&#10;&#10;התיאור נוצר באופן אוטומטי" id="461" name="Google Shape;461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97106" y="3171086"/>
            <a:ext cx="1806065" cy="1354549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עץ, חוץ, צמח, אלון&#10;&#10;התיאור נוצר באופן אוטומטי" id="462" name="Google Shape;462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719092" y="1178573"/>
            <a:ext cx="1793364" cy="2391152"/>
          </a:xfrm>
          <a:prstGeom prst="rect">
            <a:avLst/>
          </a:prstGeom>
          <a:noFill/>
          <a:ln cap="flat" cmpd="sng" w="381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3" name="Google Shape;463;p12"/>
          <p:cNvSpPr txBox="1"/>
          <p:nvPr/>
        </p:nvSpPr>
        <p:spPr>
          <a:xfrm>
            <a:off x="9805941" y="3332732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שביל ללא אוריינטציה</a:t>
            </a:r>
            <a:endParaRPr/>
          </a:p>
        </p:txBody>
      </p:sp>
      <p:sp>
        <p:nvSpPr>
          <p:cNvPr id="464" name="Google Shape;464;p12"/>
          <p:cNvSpPr txBox="1"/>
          <p:nvPr/>
        </p:nvSpPr>
        <p:spPr>
          <a:xfrm>
            <a:off x="7708026" y="3332732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דופן גן החיות לרח' משה שרת</a:t>
            </a:r>
            <a:endParaRPr/>
          </a:p>
        </p:txBody>
      </p:sp>
      <p:sp>
        <p:nvSpPr>
          <p:cNvPr id="465" name="Google Shape;465;p12"/>
          <p:cNvSpPr txBox="1"/>
          <p:nvPr/>
        </p:nvSpPr>
        <p:spPr>
          <a:xfrm>
            <a:off x="5575522" y="3332732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שביל כניסה ללא אוריינטציה</a:t>
            </a:r>
            <a:endParaRPr/>
          </a:p>
        </p:txBody>
      </p:sp>
      <p:sp>
        <p:nvSpPr>
          <p:cNvPr id="466" name="Google Shape;466;p12"/>
          <p:cNvSpPr txBox="1"/>
          <p:nvPr/>
        </p:nvSpPr>
        <p:spPr>
          <a:xfrm>
            <a:off x="3505150" y="3332732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ניתוק מהבתים סביב</a:t>
            </a:r>
            <a:endParaRPr/>
          </a:p>
        </p:txBody>
      </p:sp>
      <p:sp>
        <p:nvSpPr>
          <p:cNvPr id="467" name="Google Shape;467;p12"/>
          <p:cNvSpPr txBox="1"/>
          <p:nvPr/>
        </p:nvSpPr>
        <p:spPr>
          <a:xfrm>
            <a:off x="1362952" y="2744901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ניתוק מהמוזיאונים</a:t>
            </a:r>
            <a:endParaRPr/>
          </a:p>
        </p:txBody>
      </p:sp>
      <p:sp>
        <p:nvSpPr>
          <p:cNvPr id="468" name="Google Shape;468;p12"/>
          <p:cNvSpPr txBox="1"/>
          <p:nvPr/>
        </p:nvSpPr>
        <p:spPr>
          <a:xfrm>
            <a:off x="1362952" y="4285981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ניתוק מהחניה</a:t>
            </a:r>
            <a:endParaRPr/>
          </a:p>
        </p:txBody>
      </p:sp>
      <p:sp>
        <p:nvSpPr>
          <p:cNvPr id="469" name="Google Shape;469;p12"/>
          <p:cNvSpPr txBox="1"/>
          <p:nvPr/>
        </p:nvSpPr>
        <p:spPr>
          <a:xfrm>
            <a:off x="1362952" y="5932359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מבנה מקורי מגודר</a:t>
            </a:r>
            <a:endParaRPr/>
          </a:p>
        </p:txBody>
      </p:sp>
      <p:sp>
        <p:nvSpPr>
          <p:cNvPr id="470" name="Google Shape;470;p12"/>
          <p:cNvSpPr txBox="1"/>
          <p:nvPr/>
        </p:nvSpPr>
        <p:spPr>
          <a:xfrm>
            <a:off x="3505150" y="5907511"/>
            <a:ext cx="1826140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מבנה מהחניה ומהסביבה</a:t>
            </a:r>
            <a:endParaRPr/>
          </a:p>
        </p:txBody>
      </p:sp>
      <p:sp>
        <p:nvSpPr>
          <p:cNvPr id="471" name="Google Shape;471;p12"/>
          <p:cNvSpPr txBox="1"/>
          <p:nvPr/>
        </p:nvSpPr>
        <p:spPr>
          <a:xfrm>
            <a:off x="5575522" y="5907509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שביל ללא אוריינטציה</a:t>
            </a:r>
            <a:endParaRPr/>
          </a:p>
        </p:txBody>
      </p:sp>
      <p:sp>
        <p:nvSpPr>
          <p:cNvPr id="472" name="Google Shape;472;p12"/>
          <p:cNvSpPr txBox="1"/>
          <p:nvPr/>
        </p:nvSpPr>
        <p:spPr>
          <a:xfrm>
            <a:off x="7708026" y="5907509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כניסה לא מובנת ולא מזמינה</a:t>
            </a:r>
            <a:endParaRPr/>
          </a:p>
        </p:txBody>
      </p:sp>
      <p:sp>
        <p:nvSpPr>
          <p:cNvPr id="473" name="Google Shape;473;p12"/>
          <p:cNvSpPr txBox="1"/>
          <p:nvPr/>
        </p:nvSpPr>
        <p:spPr>
          <a:xfrm>
            <a:off x="9802256" y="5907509"/>
            <a:ext cx="185265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כניסה חסומה ולא מזמינה</a:t>
            </a:r>
            <a:endParaRPr/>
          </a:p>
        </p:txBody>
      </p:sp>
      <p:sp>
        <p:nvSpPr>
          <p:cNvPr id="474" name="Google Shape;474;p12"/>
          <p:cNvSpPr txBox="1"/>
          <p:nvPr/>
        </p:nvSpPr>
        <p:spPr>
          <a:xfrm>
            <a:off x="5706374" y="583186"/>
            <a:ext cx="60284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מחסומים פיזיים בפארק יד לבנים</a:t>
            </a:r>
            <a:endParaRPr/>
          </a:p>
        </p:txBody>
      </p:sp>
      <p:sp>
        <p:nvSpPr>
          <p:cNvPr id="475" name="Google Shape;475;p12"/>
          <p:cNvSpPr/>
          <p:nvPr/>
        </p:nvSpPr>
        <p:spPr>
          <a:xfrm>
            <a:off x="7709483" y="1879134"/>
            <a:ext cx="1300293" cy="989901"/>
          </a:xfrm>
          <a:custGeom>
            <a:rect b="b" l="l" r="r" t="t"/>
            <a:pathLst>
              <a:path extrusionOk="0" h="989901" w="1300293">
                <a:moveTo>
                  <a:pt x="0" y="989901"/>
                </a:moveTo>
                <a:lnTo>
                  <a:pt x="1291904" y="755009"/>
                </a:lnTo>
                <a:lnTo>
                  <a:pt x="1300293" y="637563"/>
                </a:lnTo>
                <a:lnTo>
                  <a:pt x="1098957" y="553673"/>
                </a:lnTo>
                <a:lnTo>
                  <a:pt x="1015067" y="461394"/>
                </a:lnTo>
                <a:lnTo>
                  <a:pt x="956345" y="360727"/>
                </a:lnTo>
                <a:lnTo>
                  <a:pt x="906011" y="343949"/>
                </a:lnTo>
                <a:lnTo>
                  <a:pt x="838899" y="302004"/>
                </a:lnTo>
                <a:lnTo>
                  <a:pt x="788565" y="226503"/>
                </a:lnTo>
                <a:lnTo>
                  <a:pt x="738231" y="151002"/>
                </a:lnTo>
                <a:lnTo>
                  <a:pt x="570451" y="134224"/>
                </a:lnTo>
                <a:lnTo>
                  <a:pt x="478172" y="109057"/>
                </a:lnTo>
                <a:lnTo>
                  <a:pt x="427838" y="58723"/>
                </a:lnTo>
                <a:lnTo>
                  <a:pt x="377504" y="41945"/>
                </a:lnTo>
                <a:lnTo>
                  <a:pt x="251669" y="33556"/>
                </a:lnTo>
                <a:lnTo>
                  <a:pt x="209724" y="33556"/>
                </a:lnTo>
                <a:lnTo>
                  <a:pt x="100667" y="8389"/>
                </a:lnTo>
                <a:lnTo>
                  <a:pt x="8389" y="0"/>
                </a:lnTo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12"/>
          <p:cNvSpPr/>
          <p:nvPr/>
        </p:nvSpPr>
        <p:spPr>
          <a:xfrm>
            <a:off x="3509818" y="2503055"/>
            <a:ext cx="1792143" cy="836035"/>
          </a:xfrm>
          <a:custGeom>
            <a:rect b="b" l="l" r="r" t="t"/>
            <a:pathLst>
              <a:path extrusionOk="0" h="836035" w="1792143">
                <a:moveTo>
                  <a:pt x="1792143" y="0"/>
                </a:moveTo>
                <a:lnTo>
                  <a:pt x="0" y="9236"/>
                </a:lnTo>
                <a:lnTo>
                  <a:pt x="4185" y="836035"/>
                </a:lnTo>
                <a:lnTo>
                  <a:pt x="1791855" y="822036"/>
                </a:lnTo>
                <a:lnTo>
                  <a:pt x="1792143" y="0"/>
                </a:ln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2"/>
          <p:cNvSpPr/>
          <p:nvPr/>
        </p:nvSpPr>
        <p:spPr>
          <a:xfrm>
            <a:off x="1394460" y="2048689"/>
            <a:ext cx="1805940" cy="647700"/>
          </a:xfrm>
          <a:custGeom>
            <a:rect b="b" l="l" r="r" t="t"/>
            <a:pathLst>
              <a:path extrusionOk="0" h="647700" w="1805940">
                <a:moveTo>
                  <a:pt x="1798320" y="0"/>
                </a:moveTo>
                <a:lnTo>
                  <a:pt x="0" y="15240"/>
                </a:lnTo>
                <a:lnTo>
                  <a:pt x="0" y="472440"/>
                </a:lnTo>
                <a:lnTo>
                  <a:pt x="1805940" y="647700"/>
                </a:lnTo>
                <a:lnTo>
                  <a:pt x="1798320" y="0"/>
                </a:ln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2"/>
          <p:cNvSpPr/>
          <p:nvPr/>
        </p:nvSpPr>
        <p:spPr>
          <a:xfrm>
            <a:off x="1394460" y="3915589"/>
            <a:ext cx="1798320" cy="228600"/>
          </a:xfrm>
          <a:custGeom>
            <a:rect b="b" l="l" r="r" t="t"/>
            <a:pathLst>
              <a:path extrusionOk="0" h="228600" w="1798320">
                <a:moveTo>
                  <a:pt x="0" y="0"/>
                </a:moveTo>
                <a:lnTo>
                  <a:pt x="1798320" y="15240"/>
                </a:lnTo>
                <a:lnTo>
                  <a:pt x="1790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2"/>
          <p:cNvSpPr/>
          <p:nvPr/>
        </p:nvSpPr>
        <p:spPr>
          <a:xfrm>
            <a:off x="1385455" y="5027878"/>
            <a:ext cx="1801090" cy="905164"/>
          </a:xfrm>
          <a:custGeom>
            <a:rect b="b" l="l" r="r" t="t"/>
            <a:pathLst>
              <a:path extrusionOk="0" h="905164" w="1801090">
                <a:moveTo>
                  <a:pt x="0" y="55418"/>
                </a:moveTo>
                <a:lnTo>
                  <a:pt x="452581" y="73891"/>
                </a:lnTo>
                <a:lnTo>
                  <a:pt x="452581" y="0"/>
                </a:lnTo>
                <a:lnTo>
                  <a:pt x="1801090" y="101600"/>
                </a:lnTo>
                <a:lnTo>
                  <a:pt x="1801090" y="895927"/>
                </a:lnTo>
                <a:lnTo>
                  <a:pt x="18472" y="905164"/>
                </a:lnTo>
                <a:lnTo>
                  <a:pt x="0" y="55418"/>
                </a:ln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12"/>
          <p:cNvSpPr/>
          <p:nvPr/>
        </p:nvSpPr>
        <p:spPr>
          <a:xfrm>
            <a:off x="3600450" y="5368925"/>
            <a:ext cx="1708150" cy="327025"/>
          </a:xfrm>
          <a:custGeom>
            <a:rect b="b" l="l" r="r" t="t"/>
            <a:pathLst>
              <a:path extrusionOk="0" h="327025" w="1708150">
                <a:moveTo>
                  <a:pt x="1708150" y="66675"/>
                </a:moveTo>
                <a:lnTo>
                  <a:pt x="1076325" y="66675"/>
                </a:lnTo>
                <a:lnTo>
                  <a:pt x="1041400" y="111125"/>
                </a:lnTo>
                <a:lnTo>
                  <a:pt x="180975" y="95250"/>
                </a:lnTo>
                <a:lnTo>
                  <a:pt x="581025" y="6350"/>
                </a:lnTo>
                <a:lnTo>
                  <a:pt x="219075" y="0"/>
                </a:lnTo>
                <a:lnTo>
                  <a:pt x="225425" y="44450"/>
                </a:lnTo>
                <a:lnTo>
                  <a:pt x="12700" y="85725"/>
                </a:lnTo>
                <a:lnTo>
                  <a:pt x="0" y="276225"/>
                </a:lnTo>
                <a:lnTo>
                  <a:pt x="1019175" y="327025"/>
                </a:lnTo>
                <a:lnTo>
                  <a:pt x="1085850" y="203200"/>
                </a:lnTo>
                <a:lnTo>
                  <a:pt x="1701800" y="231775"/>
                </a:lnTo>
                <a:cubicBezTo>
                  <a:pt x="1702858" y="176742"/>
                  <a:pt x="1703917" y="121708"/>
                  <a:pt x="1708150" y="66675"/>
                </a:cubicBez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2"/>
          <p:cNvSpPr/>
          <p:nvPr/>
        </p:nvSpPr>
        <p:spPr>
          <a:xfrm>
            <a:off x="5638800" y="5143500"/>
            <a:ext cx="1223963" cy="471488"/>
          </a:xfrm>
          <a:custGeom>
            <a:rect b="b" l="l" r="r" t="t"/>
            <a:pathLst>
              <a:path extrusionOk="0" h="471488" w="1223963">
                <a:moveTo>
                  <a:pt x="0" y="471488"/>
                </a:moveTo>
                <a:lnTo>
                  <a:pt x="304800" y="433388"/>
                </a:lnTo>
                <a:lnTo>
                  <a:pt x="438150" y="333375"/>
                </a:lnTo>
                <a:lnTo>
                  <a:pt x="571500" y="295275"/>
                </a:lnTo>
                <a:lnTo>
                  <a:pt x="661988" y="280988"/>
                </a:lnTo>
                <a:lnTo>
                  <a:pt x="757238" y="247650"/>
                </a:lnTo>
                <a:lnTo>
                  <a:pt x="842963" y="200025"/>
                </a:lnTo>
                <a:lnTo>
                  <a:pt x="857250" y="147638"/>
                </a:lnTo>
                <a:lnTo>
                  <a:pt x="1223963" y="95250"/>
                </a:lnTo>
                <a:lnTo>
                  <a:pt x="1223963" y="14288"/>
                </a:lnTo>
                <a:lnTo>
                  <a:pt x="828675" y="19050"/>
                </a:lnTo>
                <a:lnTo>
                  <a:pt x="785813" y="28575"/>
                </a:lnTo>
                <a:lnTo>
                  <a:pt x="619125" y="28575"/>
                </a:lnTo>
                <a:lnTo>
                  <a:pt x="428625" y="0"/>
                </a:lnTo>
                <a:lnTo>
                  <a:pt x="0" y="4763"/>
                </a:lnTo>
                <a:lnTo>
                  <a:pt x="0" y="471488"/>
                </a:ln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2"/>
          <p:cNvSpPr/>
          <p:nvPr/>
        </p:nvSpPr>
        <p:spPr>
          <a:xfrm>
            <a:off x="7019925" y="5181600"/>
            <a:ext cx="400050" cy="142875"/>
          </a:xfrm>
          <a:custGeom>
            <a:rect b="b" l="l" r="r" t="t"/>
            <a:pathLst>
              <a:path extrusionOk="0" h="142875" w="400050">
                <a:moveTo>
                  <a:pt x="390525" y="61913"/>
                </a:moveTo>
                <a:lnTo>
                  <a:pt x="233363" y="52388"/>
                </a:lnTo>
                <a:lnTo>
                  <a:pt x="142875" y="42863"/>
                </a:lnTo>
                <a:lnTo>
                  <a:pt x="57150" y="19050"/>
                </a:lnTo>
                <a:lnTo>
                  <a:pt x="0" y="0"/>
                </a:lnTo>
                <a:lnTo>
                  <a:pt x="4763" y="104775"/>
                </a:lnTo>
                <a:lnTo>
                  <a:pt x="76200" y="133350"/>
                </a:lnTo>
                <a:lnTo>
                  <a:pt x="190500" y="119063"/>
                </a:lnTo>
                <a:lnTo>
                  <a:pt x="300038" y="114300"/>
                </a:lnTo>
                <a:lnTo>
                  <a:pt x="376238" y="128588"/>
                </a:lnTo>
                <a:lnTo>
                  <a:pt x="376238" y="128588"/>
                </a:lnTo>
                <a:lnTo>
                  <a:pt x="400050" y="142875"/>
                </a:lnTo>
                <a:lnTo>
                  <a:pt x="390525" y="61913"/>
                </a:lnTo>
                <a:close/>
              </a:path>
            </a:pathLst>
          </a:custGeom>
          <a:solidFill>
            <a:schemeClr val="lt1">
              <a:alpha val="29803"/>
            </a:schemeClr>
          </a:solidFill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2"/>
          <p:cNvSpPr/>
          <p:nvPr/>
        </p:nvSpPr>
        <p:spPr>
          <a:xfrm>
            <a:off x="8039100" y="4889500"/>
            <a:ext cx="1466850" cy="755650"/>
          </a:xfrm>
          <a:custGeom>
            <a:rect b="b" l="l" r="r" t="t"/>
            <a:pathLst>
              <a:path extrusionOk="0" h="755650" w="1466850">
                <a:moveTo>
                  <a:pt x="1384300" y="82550"/>
                </a:moveTo>
                <a:lnTo>
                  <a:pt x="1060450" y="82550"/>
                </a:lnTo>
                <a:lnTo>
                  <a:pt x="565150" y="88900"/>
                </a:lnTo>
                <a:lnTo>
                  <a:pt x="565150" y="171450"/>
                </a:lnTo>
                <a:lnTo>
                  <a:pt x="514350" y="241300"/>
                </a:lnTo>
                <a:lnTo>
                  <a:pt x="584200" y="311150"/>
                </a:lnTo>
                <a:lnTo>
                  <a:pt x="495300" y="234950"/>
                </a:lnTo>
                <a:lnTo>
                  <a:pt x="349250" y="241300"/>
                </a:lnTo>
                <a:lnTo>
                  <a:pt x="76200" y="304800"/>
                </a:lnTo>
                <a:lnTo>
                  <a:pt x="0" y="381000"/>
                </a:lnTo>
                <a:lnTo>
                  <a:pt x="0" y="736600"/>
                </a:lnTo>
                <a:lnTo>
                  <a:pt x="254000" y="742950"/>
                </a:lnTo>
                <a:lnTo>
                  <a:pt x="444500" y="755650"/>
                </a:lnTo>
                <a:lnTo>
                  <a:pt x="615950" y="704850"/>
                </a:lnTo>
                <a:lnTo>
                  <a:pt x="622300" y="641350"/>
                </a:lnTo>
                <a:lnTo>
                  <a:pt x="641350" y="546100"/>
                </a:lnTo>
                <a:lnTo>
                  <a:pt x="685800" y="520700"/>
                </a:lnTo>
                <a:lnTo>
                  <a:pt x="692150" y="438150"/>
                </a:lnTo>
                <a:lnTo>
                  <a:pt x="952500" y="482600"/>
                </a:lnTo>
                <a:lnTo>
                  <a:pt x="1466850" y="412750"/>
                </a:lnTo>
                <a:lnTo>
                  <a:pt x="1454150" y="0"/>
                </a:lnTo>
                <a:lnTo>
                  <a:pt x="1371600" y="0"/>
                </a:lnTo>
                <a:lnTo>
                  <a:pt x="1384300" y="82550"/>
                </a:ln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12"/>
          <p:cNvSpPr/>
          <p:nvPr/>
        </p:nvSpPr>
        <p:spPr>
          <a:xfrm>
            <a:off x="9829800" y="5003800"/>
            <a:ext cx="1790700" cy="501650"/>
          </a:xfrm>
          <a:custGeom>
            <a:rect b="b" l="l" r="r" t="t"/>
            <a:pathLst>
              <a:path extrusionOk="0" h="501650" w="1790700">
                <a:moveTo>
                  <a:pt x="1790700" y="57150"/>
                </a:moveTo>
                <a:lnTo>
                  <a:pt x="0" y="0"/>
                </a:lnTo>
                <a:lnTo>
                  <a:pt x="12700" y="438150"/>
                </a:lnTo>
                <a:lnTo>
                  <a:pt x="1784350" y="501650"/>
                </a:lnTo>
                <a:cubicBezTo>
                  <a:pt x="1782233" y="351367"/>
                  <a:pt x="1780117" y="201083"/>
                  <a:pt x="1790700" y="57150"/>
                </a:cubicBez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9839325" y="2476500"/>
            <a:ext cx="1695450" cy="280988"/>
          </a:xfrm>
          <a:custGeom>
            <a:rect b="b" l="l" r="r" t="t"/>
            <a:pathLst>
              <a:path extrusionOk="0" h="280988" w="1695450">
                <a:moveTo>
                  <a:pt x="1190625" y="185738"/>
                </a:moveTo>
                <a:lnTo>
                  <a:pt x="1085850" y="180975"/>
                </a:lnTo>
                <a:lnTo>
                  <a:pt x="1062038" y="42863"/>
                </a:lnTo>
                <a:lnTo>
                  <a:pt x="919163" y="0"/>
                </a:lnTo>
                <a:lnTo>
                  <a:pt x="719138" y="0"/>
                </a:lnTo>
                <a:lnTo>
                  <a:pt x="628650" y="19050"/>
                </a:lnTo>
                <a:lnTo>
                  <a:pt x="623888" y="166688"/>
                </a:lnTo>
                <a:lnTo>
                  <a:pt x="0" y="152400"/>
                </a:lnTo>
                <a:lnTo>
                  <a:pt x="0" y="271463"/>
                </a:lnTo>
                <a:lnTo>
                  <a:pt x="100013" y="266700"/>
                </a:lnTo>
                <a:lnTo>
                  <a:pt x="142875" y="219075"/>
                </a:lnTo>
                <a:lnTo>
                  <a:pt x="233363" y="195263"/>
                </a:lnTo>
                <a:lnTo>
                  <a:pt x="300038" y="190500"/>
                </a:lnTo>
                <a:lnTo>
                  <a:pt x="423863" y="190500"/>
                </a:lnTo>
                <a:lnTo>
                  <a:pt x="490538" y="223838"/>
                </a:lnTo>
                <a:lnTo>
                  <a:pt x="538163" y="271463"/>
                </a:lnTo>
                <a:lnTo>
                  <a:pt x="609600" y="280988"/>
                </a:lnTo>
                <a:lnTo>
                  <a:pt x="700088" y="247650"/>
                </a:lnTo>
                <a:lnTo>
                  <a:pt x="776288" y="238125"/>
                </a:lnTo>
                <a:lnTo>
                  <a:pt x="862013" y="238125"/>
                </a:lnTo>
                <a:lnTo>
                  <a:pt x="904875" y="266700"/>
                </a:lnTo>
                <a:lnTo>
                  <a:pt x="1052513" y="266700"/>
                </a:lnTo>
                <a:lnTo>
                  <a:pt x="1176338" y="271463"/>
                </a:lnTo>
                <a:lnTo>
                  <a:pt x="1200150" y="242888"/>
                </a:lnTo>
                <a:lnTo>
                  <a:pt x="1243013" y="223838"/>
                </a:lnTo>
                <a:lnTo>
                  <a:pt x="1357313" y="219075"/>
                </a:lnTo>
                <a:lnTo>
                  <a:pt x="1423988" y="223838"/>
                </a:lnTo>
                <a:lnTo>
                  <a:pt x="1495425" y="233363"/>
                </a:lnTo>
                <a:lnTo>
                  <a:pt x="1628775" y="238125"/>
                </a:lnTo>
                <a:lnTo>
                  <a:pt x="1695450" y="238125"/>
                </a:lnTo>
                <a:lnTo>
                  <a:pt x="1695450" y="166688"/>
                </a:lnTo>
                <a:lnTo>
                  <a:pt x="1624013" y="152400"/>
                </a:lnTo>
                <a:lnTo>
                  <a:pt x="1557338" y="147638"/>
                </a:lnTo>
                <a:lnTo>
                  <a:pt x="1500188" y="138113"/>
                </a:lnTo>
                <a:lnTo>
                  <a:pt x="1390650" y="123825"/>
                </a:lnTo>
                <a:lnTo>
                  <a:pt x="1362075" y="142875"/>
                </a:lnTo>
                <a:lnTo>
                  <a:pt x="1319213" y="180975"/>
                </a:lnTo>
                <a:lnTo>
                  <a:pt x="1243013" y="180975"/>
                </a:lnTo>
                <a:lnTo>
                  <a:pt x="1190625" y="185738"/>
                </a:ln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2"/>
          <p:cNvSpPr/>
          <p:nvPr/>
        </p:nvSpPr>
        <p:spPr>
          <a:xfrm>
            <a:off x="5600700" y="2074069"/>
            <a:ext cx="1719263" cy="676275"/>
          </a:xfrm>
          <a:custGeom>
            <a:rect b="b" l="l" r="r" t="t"/>
            <a:pathLst>
              <a:path extrusionOk="0" h="676275" w="1719263">
                <a:moveTo>
                  <a:pt x="1712119" y="666750"/>
                </a:moveTo>
                <a:lnTo>
                  <a:pt x="1202531" y="447675"/>
                </a:lnTo>
                <a:lnTo>
                  <a:pt x="1102519" y="440531"/>
                </a:lnTo>
                <a:lnTo>
                  <a:pt x="995363" y="428625"/>
                </a:lnTo>
                <a:lnTo>
                  <a:pt x="707231" y="423862"/>
                </a:lnTo>
                <a:lnTo>
                  <a:pt x="707231" y="490537"/>
                </a:lnTo>
                <a:lnTo>
                  <a:pt x="0" y="676275"/>
                </a:lnTo>
                <a:cubicBezTo>
                  <a:pt x="2381" y="484187"/>
                  <a:pt x="4763" y="292100"/>
                  <a:pt x="7144" y="100012"/>
                </a:cubicBezTo>
                <a:lnTo>
                  <a:pt x="73819" y="114300"/>
                </a:lnTo>
                <a:lnTo>
                  <a:pt x="80963" y="0"/>
                </a:lnTo>
                <a:lnTo>
                  <a:pt x="711994" y="250031"/>
                </a:lnTo>
                <a:lnTo>
                  <a:pt x="702469" y="352425"/>
                </a:lnTo>
                <a:lnTo>
                  <a:pt x="992981" y="366712"/>
                </a:lnTo>
                <a:lnTo>
                  <a:pt x="1121569" y="369094"/>
                </a:lnTo>
                <a:lnTo>
                  <a:pt x="1140619" y="385762"/>
                </a:lnTo>
                <a:lnTo>
                  <a:pt x="1185863" y="385762"/>
                </a:lnTo>
                <a:lnTo>
                  <a:pt x="1316831" y="381000"/>
                </a:lnTo>
                <a:lnTo>
                  <a:pt x="1504950" y="383381"/>
                </a:lnTo>
                <a:lnTo>
                  <a:pt x="1719263" y="395287"/>
                </a:lnTo>
                <a:lnTo>
                  <a:pt x="1712119" y="666750"/>
                </a:lnTo>
                <a:close/>
              </a:path>
            </a:pathLst>
          </a:custGeom>
          <a:noFill/>
          <a:ln cap="flat" cmpd="sng" w="12700">
            <a:solidFill>
              <a:srgbClr val="FFFF00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7773" y="3633124"/>
            <a:ext cx="2096636" cy="1572476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2" name="Google Shape;49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8085" y="3641165"/>
            <a:ext cx="2090231" cy="1567673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3" name="Google Shape;49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1512" y="3641166"/>
            <a:ext cx="2066781" cy="1550086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4" name="Google Shape;49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62326" y="1371600"/>
            <a:ext cx="2156681" cy="1617511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5" name="Google Shape;49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8048" y="2040966"/>
            <a:ext cx="1873254" cy="2497672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6" name="Google Shape;496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80441" y="1371600"/>
            <a:ext cx="2066780" cy="1550085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7" name="Google Shape;497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84446" y="1373342"/>
            <a:ext cx="2124974" cy="1593731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8" name="Google Shape;498;p13"/>
          <p:cNvSpPr txBox="1"/>
          <p:nvPr/>
        </p:nvSpPr>
        <p:spPr>
          <a:xfrm>
            <a:off x="9584447" y="2720354"/>
            <a:ext cx="2140828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בטיחות ישן ובולט </a:t>
            </a:r>
            <a:endParaRPr/>
          </a:p>
        </p:txBody>
      </p:sp>
      <p:sp>
        <p:nvSpPr>
          <p:cNvPr id="499" name="Google Shape;499;p13"/>
          <p:cNvSpPr txBox="1"/>
          <p:nvPr/>
        </p:nvSpPr>
        <p:spPr>
          <a:xfrm>
            <a:off x="7220945" y="2703720"/>
            <a:ext cx="2124974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לאורך כל חווית המים</a:t>
            </a:r>
            <a:endParaRPr/>
          </a:p>
        </p:txBody>
      </p:sp>
      <p:sp>
        <p:nvSpPr>
          <p:cNvPr id="500" name="Google Shape;500;p13"/>
          <p:cNvSpPr txBox="1"/>
          <p:nvPr/>
        </p:nvSpPr>
        <p:spPr>
          <a:xfrm>
            <a:off x="2462326" y="2727501"/>
            <a:ext cx="216397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מדשאות</a:t>
            </a:r>
            <a:endParaRPr/>
          </a:p>
        </p:txBody>
      </p:sp>
      <p:sp>
        <p:nvSpPr>
          <p:cNvPr id="501" name="Google Shape;501;p13"/>
          <p:cNvSpPr txBox="1"/>
          <p:nvPr/>
        </p:nvSpPr>
        <p:spPr>
          <a:xfrm>
            <a:off x="2507773" y="4947229"/>
            <a:ext cx="2097043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שכבות גידור במבט אחד</a:t>
            </a:r>
            <a:endParaRPr/>
          </a:p>
        </p:txBody>
      </p:sp>
      <p:sp>
        <p:nvSpPr>
          <p:cNvPr id="502" name="Google Shape;502;p13"/>
          <p:cNvSpPr txBox="1"/>
          <p:nvPr/>
        </p:nvSpPr>
        <p:spPr>
          <a:xfrm>
            <a:off x="4908085" y="4947229"/>
            <a:ext cx="2090231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בית יד לבנים</a:t>
            </a:r>
            <a:endParaRPr/>
          </a:p>
        </p:txBody>
      </p:sp>
      <p:sp>
        <p:nvSpPr>
          <p:cNvPr id="503" name="Google Shape;503;p13"/>
          <p:cNvSpPr txBox="1"/>
          <p:nvPr/>
        </p:nvSpPr>
        <p:spPr>
          <a:xfrm>
            <a:off x="7279138" y="4947229"/>
            <a:ext cx="2066781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מדשאות</a:t>
            </a:r>
            <a:endParaRPr/>
          </a:p>
        </p:txBody>
      </p:sp>
      <p:sp>
        <p:nvSpPr>
          <p:cNvPr id="504" name="Google Shape;504;p13"/>
          <p:cNvSpPr txBox="1"/>
          <p:nvPr/>
        </p:nvSpPr>
        <p:spPr>
          <a:xfrm>
            <a:off x="308049" y="4277028"/>
            <a:ext cx="1888428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בריכת המים</a:t>
            </a:r>
            <a:endParaRPr/>
          </a:p>
        </p:txBody>
      </p:sp>
      <p:sp>
        <p:nvSpPr>
          <p:cNvPr id="505" name="Google Shape;505;p13"/>
          <p:cNvSpPr txBox="1"/>
          <p:nvPr/>
        </p:nvSpPr>
        <p:spPr>
          <a:xfrm>
            <a:off x="5706374" y="609600"/>
            <a:ext cx="60284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פגיעה בחוויית המשתמשים</a:t>
            </a:r>
            <a:endParaRPr/>
          </a:p>
        </p:txBody>
      </p:sp>
      <p:pic>
        <p:nvPicPr>
          <p:cNvPr id="506" name="Google Shape;506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42937" y="1376377"/>
            <a:ext cx="2140783" cy="1605587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7" name="Google Shape;507;p13"/>
          <p:cNvSpPr txBox="1"/>
          <p:nvPr/>
        </p:nvSpPr>
        <p:spPr>
          <a:xfrm>
            <a:off x="4842937" y="2720354"/>
            <a:ext cx="215537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אלמנטים חווייתיים</a:t>
            </a:r>
            <a:endParaRPr/>
          </a:p>
        </p:txBody>
      </p:sp>
      <p:pic>
        <p:nvPicPr>
          <p:cNvPr descr="תמונה שמכילה עץ, חוץ, קרקע, צמח&#10;&#10;התיאור נוצר באופן אוטומטי" id="508" name="Google Shape;508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84447" y="3641165"/>
            <a:ext cx="2066782" cy="1550087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9" name="Google Shape;509;p13"/>
          <p:cNvSpPr txBox="1"/>
          <p:nvPr/>
        </p:nvSpPr>
        <p:spPr>
          <a:xfrm>
            <a:off x="9570821" y="4943990"/>
            <a:ext cx="2163979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גינון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תמונה שמכילה עץ, חוץ, גדר, קרקע&#10;&#10;התיאור נוצר באופן אוטומטי" id="514" name="Google Shape;51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0" y="1295400"/>
            <a:ext cx="2726187" cy="2044640"/>
          </a:xfrm>
          <a:prstGeom prst="rect">
            <a:avLst/>
          </a:prstGeom>
          <a:noFill/>
          <a:ln cap="flat" cmpd="sng" w="381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טקסט, עץ, חוץ, שמים&#10;&#10;התיאור נוצר באופן אוטומטי" id="515" name="Google Shape;51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1015" y="1295400"/>
            <a:ext cx="2726188" cy="2044641"/>
          </a:xfrm>
          <a:prstGeom prst="rect">
            <a:avLst/>
          </a:prstGeom>
          <a:noFill/>
          <a:ln cap="flat" cmpd="sng" w="381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6" name="Google Shape;516;p14"/>
          <p:cNvSpPr txBox="1"/>
          <p:nvPr/>
        </p:nvSpPr>
        <p:spPr>
          <a:xfrm>
            <a:off x="7610021" y="3078430"/>
            <a:ext cx="2726187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סביב כל שטחי הקיבוץ</a:t>
            </a:r>
            <a:endParaRPr/>
          </a:p>
        </p:txBody>
      </p:sp>
      <p:sp>
        <p:nvSpPr>
          <p:cNvPr id="517" name="Google Shape;517;p14"/>
          <p:cNvSpPr txBox="1"/>
          <p:nvPr/>
        </p:nvSpPr>
        <p:spPr>
          <a:xfrm>
            <a:off x="4707386" y="3082384"/>
            <a:ext cx="2726187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חניה לא מוסדרת חסרת אוריינטציה</a:t>
            </a:r>
            <a:endParaRPr/>
          </a:p>
        </p:txBody>
      </p:sp>
      <p:pic>
        <p:nvPicPr>
          <p:cNvPr descr="תמונה שמכילה עץ, חוץ, שמים, קרקע&#10;&#10;התיאור נוצר באופן אוטומטי" id="518" name="Google Shape;51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7385" y="3594159"/>
            <a:ext cx="2726188" cy="2044641"/>
          </a:xfrm>
          <a:prstGeom prst="rect">
            <a:avLst/>
          </a:prstGeom>
          <a:noFill/>
          <a:ln cap="flat" cmpd="sng" w="381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9" name="Google Shape;519;p14"/>
          <p:cNvSpPr txBox="1"/>
          <p:nvPr/>
        </p:nvSpPr>
        <p:spPr>
          <a:xfrm>
            <a:off x="4711015" y="5377190"/>
            <a:ext cx="2726187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חסימה בין מגרש הספורט לבינוי</a:t>
            </a:r>
            <a:endParaRPr/>
          </a:p>
        </p:txBody>
      </p:sp>
      <p:pic>
        <p:nvPicPr>
          <p:cNvPr descr="תמונה שמכילה טקסט, שמים, חוץ, עץ&#10;&#10;התיאור נוצר באופן אוטומטי" id="520" name="Google Shape;52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81436" y="1905000"/>
            <a:ext cx="2343151" cy="3124201"/>
          </a:xfrm>
          <a:prstGeom prst="rect">
            <a:avLst/>
          </a:prstGeom>
          <a:noFill/>
          <a:ln cap="flat" cmpd="sng" w="381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תמונה שמכילה עץ, חוץ, שמים, דשא&#10;&#10;התיאור נוצר באופן אוטומטי" id="521" name="Google Shape;52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99358" y="3581400"/>
            <a:ext cx="2743200" cy="2057400"/>
          </a:xfrm>
          <a:prstGeom prst="rect">
            <a:avLst/>
          </a:prstGeom>
          <a:noFill/>
          <a:ln cap="flat" cmpd="sng" w="381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2" name="Google Shape;522;p14"/>
          <p:cNvSpPr txBox="1"/>
          <p:nvPr/>
        </p:nvSpPr>
        <p:spPr>
          <a:xfrm>
            <a:off x="7599359" y="5377189"/>
            <a:ext cx="2743200" cy="261611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גידור סביב כל שטחי הקיבוץ</a:t>
            </a:r>
            <a:endParaRPr/>
          </a:p>
        </p:txBody>
      </p:sp>
      <p:sp>
        <p:nvSpPr>
          <p:cNvPr id="523" name="Google Shape;523;p14"/>
          <p:cNvSpPr txBox="1"/>
          <p:nvPr/>
        </p:nvSpPr>
        <p:spPr>
          <a:xfrm>
            <a:off x="2181436" y="4787384"/>
            <a:ext cx="2343151" cy="261610"/>
          </a:xfrm>
          <a:prstGeom prst="rect">
            <a:avLst/>
          </a:prstGeom>
          <a:solidFill>
            <a:schemeClr val="lt1">
              <a:alpha val="69803"/>
            </a:schemeClr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מבנה חדר האוכל המקורי</a:t>
            </a:r>
            <a:endParaRPr/>
          </a:p>
        </p:txBody>
      </p:sp>
      <p:sp>
        <p:nvSpPr>
          <p:cNvPr id="524" name="Google Shape;524;p14"/>
          <p:cNvSpPr txBox="1"/>
          <p:nvPr/>
        </p:nvSpPr>
        <p:spPr>
          <a:xfrm>
            <a:off x="7086600" y="228604"/>
            <a:ext cx="4687711" cy="328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iw-IL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מרחב פארק יד לבנים | שטחי קיבוץ גבעת השלושה וגן יהונתן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2"/>
          <p:cNvPicPr preferRelativeResize="0"/>
          <p:nvPr/>
        </p:nvPicPr>
        <p:blipFill rotWithShape="1">
          <a:blip r:embed="rId3">
            <a:alphaModFix/>
          </a:blip>
          <a:srcRect b="0" l="9082" r="0" t="0"/>
          <a:stretch/>
        </p:blipFill>
        <p:spPr>
          <a:xfrm>
            <a:off x="0" y="-75643"/>
            <a:ext cx="12192000" cy="70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"/>
          <p:cNvSpPr/>
          <p:nvPr/>
        </p:nvSpPr>
        <p:spPr>
          <a:xfrm>
            <a:off x="5815439" y="1996751"/>
            <a:ext cx="1501606" cy="3307103"/>
          </a:xfrm>
          <a:custGeom>
            <a:rect b="b" l="l" r="r" t="t"/>
            <a:pathLst>
              <a:path extrusionOk="0" h="1378744" w="626025">
                <a:moveTo>
                  <a:pt x="220801" y="0"/>
                </a:moveTo>
                <a:lnTo>
                  <a:pt x="380345" y="28575"/>
                </a:lnTo>
                <a:lnTo>
                  <a:pt x="349388" y="161925"/>
                </a:lnTo>
                <a:lnTo>
                  <a:pt x="601801" y="195262"/>
                </a:lnTo>
                <a:lnTo>
                  <a:pt x="585132" y="411956"/>
                </a:lnTo>
                <a:lnTo>
                  <a:pt x="473213" y="407194"/>
                </a:lnTo>
                <a:lnTo>
                  <a:pt x="463688" y="611981"/>
                </a:lnTo>
                <a:lnTo>
                  <a:pt x="325576" y="638175"/>
                </a:lnTo>
                <a:lnTo>
                  <a:pt x="292238" y="890587"/>
                </a:lnTo>
                <a:lnTo>
                  <a:pt x="499407" y="852487"/>
                </a:lnTo>
                <a:lnTo>
                  <a:pt x="516076" y="959644"/>
                </a:lnTo>
                <a:lnTo>
                  <a:pt x="525601" y="1064419"/>
                </a:lnTo>
                <a:lnTo>
                  <a:pt x="485120" y="1128712"/>
                </a:lnTo>
                <a:lnTo>
                  <a:pt x="504170" y="1219200"/>
                </a:lnTo>
                <a:lnTo>
                  <a:pt x="600974" y="1233203"/>
                </a:lnTo>
                <a:lnTo>
                  <a:pt x="626025" y="1324137"/>
                </a:lnTo>
                <a:lnTo>
                  <a:pt x="251757" y="1378744"/>
                </a:lnTo>
                <a:lnTo>
                  <a:pt x="233288" y="1074787"/>
                </a:lnTo>
                <a:lnTo>
                  <a:pt x="0" y="1104096"/>
                </a:lnTo>
                <a:lnTo>
                  <a:pt x="36812" y="809489"/>
                </a:lnTo>
                <a:lnTo>
                  <a:pt x="106501" y="833437"/>
                </a:lnTo>
                <a:lnTo>
                  <a:pt x="163651" y="126206"/>
                </a:lnTo>
                <a:lnTo>
                  <a:pt x="220801" y="126206"/>
                </a:lnTo>
                <a:lnTo>
                  <a:pt x="220801" y="0"/>
                </a:lnTo>
                <a:close/>
              </a:path>
            </a:pathLst>
          </a:custGeom>
          <a:noFill/>
          <a:ln cap="flat" cmpd="tri" w="76200">
            <a:solidFill>
              <a:srgbClr val="66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"/>
          <p:cNvSpPr txBox="1"/>
          <p:nvPr/>
        </p:nvSpPr>
        <p:spPr>
          <a:xfrm>
            <a:off x="723193" y="2193097"/>
            <a:ext cx="369789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4000" u="none" cap="none" strike="noStrike">
                <a:solidFill>
                  <a:schemeClr val="lt1"/>
                </a:solidFill>
                <a:highlight>
                  <a:srgbClr val="00A0C7"/>
                </a:highlight>
                <a:latin typeface="Arial"/>
                <a:ea typeface="Arial"/>
                <a:cs typeface="Arial"/>
                <a:sym typeface="Arial"/>
              </a:rPr>
              <a:t>מרחב פארק יד לבנים</a:t>
            </a:r>
            <a:endParaRPr/>
          </a:p>
        </p:txBody>
      </p:sp>
      <p:sp>
        <p:nvSpPr>
          <p:cNvPr id="49" name="Google Shape;49;p2"/>
          <p:cNvSpPr txBox="1"/>
          <p:nvPr/>
        </p:nvSpPr>
        <p:spPr>
          <a:xfrm rot="363428">
            <a:off x="5796982" y="829499"/>
            <a:ext cx="10783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14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רח' ז'בוטינסקי</a:t>
            </a:r>
            <a:endParaRPr/>
          </a:p>
        </p:txBody>
      </p:sp>
      <p:sp>
        <p:nvSpPr>
          <p:cNvPr id="50" name="Google Shape;50;p2"/>
          <p:cNvSpPr txBox="1"/>
          <p:nvPr/>
        </p:nvSpPr>
        <p:spPr>
          <a:xfrm rot="-559776">
            <a:off x="7316132" y="3707459"/>
            <a:ext cx="109793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14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רח' ארלוזורוב</a:t>
            </a:r>
            <a:endParaRPr/>
          </a:p>
        </p:txBody>
      </p:sp>
      <p:sp>
        <p:nvSpPr>
          <p:cNvPr id="51" name="Google Shape;51;p2"/>
          <p:cNvSpPr txBox="1"/>
          <p:nvPr/>
        </p:nvSpPr>
        <p:spPr>
          <a:xfrm rot="-1618015">
            <a:off x="10320253" y="2076071"/>
            <a:ext cx="105658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רח' חובבי ציון</a:t>
            </a:r>
            <a:endParaRPr/>
          </a:p>
        </p:txBody>
      </p:sp>
      <p:sp>
        <p:nvSpPr>
          <p:cNvPr id="52" name="Google Shape;52;p2"/>
          <p:cNvSpPr txBox="1"/>
          <p:nvPr/>
        </p:nvSpPr>
        <p:spPr>
          <a:xfrm>
            <a:off x="2427525" y="128513"/>
            <a:ext cx="112171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800" u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קניון עופר</a:t>
            </a:r>
            <a:endParaRPr/>
          </a:p>
        </p:txBody>
      </p:sp>
      <p:sp>
        <p:nvSpPr>
          <p:cNvPr id="53" name="Google Shape;53;p2"/>
          <p:cNvSpPr txBox="1"/>
          <p:nvPr/>
        </p:nvSpPr>
        <p:spPr>
          <a:xfrm rot="5400000">
            <a:off x="7911932" y="4485453"/>
            <a:ext cx="161947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400" u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רח' טרומפלדור</a:t>
            </a:r>
            <a:endParaRPr b="0" sz="1400" u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 txBox="1"/>
          <p:nvPr/>
        </p:nvSpPr>
        <p:spPr>
          <a:xfrm>
            <a:off x="5701006" y="1692744"/>
            <a:ext cx="173893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400" u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מוזיאון האדם והסביבה</a:t>
            </a:r>
            <a:endParaRPr/>
          </a:p>
        </p:txBody>
      </p:sp>
      <p:sp>
        <p:nvSpPr>
          <p:cNvPr id="55" name="Google Shape;55;p2"/>
          <p:cNvSpPr txBox="1"/>
          <p:nvPr/>
        </p:nvSpPr>
        <p:spPr>
          <a:xfrm>
            <a:off x="5204332" y="3406918"/>
            <a:ext cx="8892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400" u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קריית המוזיאונים</a:t>
            </a:r>
            <a:endParaRPr/>
          </a:p>
        </p:txBody>
      </p:sp>
      <p:sp>
        <p:nvSpPr>
          <p:cNvPr id="56" name="Google Shape;56;p2"/>
          <p:cNvSpPr txBox="1"/>
          <p:nvPr/>
        </p:nvSpPr>
        <p:spPr>
          <a:xfrm>
            <a:off x="4955519" y="4109825"/>
            <a:ext cx="8892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400" u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"חדר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400" u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האוכל"</a:t>
            </a:r>
            <a:endParaRPr/>
          </a:p>
        </p:txBody>
      </p:sp>
      <p:sp>
        <p:nvSpPr>
          <p:cNvPr id="57" name="Google Shape;57;p2"/>
          <p:cNvSpPr txBox="1"/>
          <p:nvPr/>
        </p:nvSpPr>
        <p:spPr>
          <a:xfrm>
            <a:off x="6821643" y="2579606"/>
            <a:ext cx="88921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400" u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גן החי</a:t>
            </a:r>
            <a:endParaRPr/>
          </a:p>
        </p:txBody>
      </p:sp>
      <p:cxnSp>
        <p:nvCxnSpPr>
          <p:cNvPr id="58" name="Google Shape;58;p2"/>
          <p:cNvCxnSpPr/>
          <p:nvPr/>
        </p:nvCxnSpPr>
        <p:spPr>
          <a:xfrm flipH="1">
            <a:off x="6456783" y="2028514"/>
            <a:ext cx="121299" cy="220164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9" name="Google Shape;59;p2"/>
          <p:cNvCxnSpPr/>
          <p:nvPr/>
        </p:nvCxnSpPr>
        <p:spPr>
          <a:xfrm rot="10800000">
            <a:off x="6997959" y="2724539"/>
            <a:ext cx="186612" cy="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" name="Google Shape;60;p2"/>
          <p:cNvCxnSpPr>
            <a:stCxn id="55" idx="3"/>
          </p:cNvCxnSpPr>
          <p:nvPr/>
        </p:nvCxnSpPr>
        <p:spPr>
          <a:xfrm flipH="1" rot="10800000">
            <a:off x="6093550" y="3641228"/>
            <a:ext cx="213900" cy="273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1" name="Google Shape;61;p2"/>
          <p:cNvCxnSpPr/>
          <p:nvPr/>
        </p:nvCxnSpPr>
        <p:spPr>
          <a:xfrm>
            <a:off x="5835401" y="4334602"/>
            <a:ext cx="213943" cy="1886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2" name="Google Shape;62;p2"/>
          <p:cNvSpPr txBox="1"/>
          <p:nvPr/>
        </p:nvSpPr>
        <p:spPr>
          <a:xfrm>
            <a:off x="11071921" y="1370031"/>
            <a:ext cx="8462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כיכר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המייסדים</a:t>
            </a:r>
            <a:endParaRPr/>
          </a:p>
        </p:txBody>
      </p:sp>
      <p:sp>
        <p:nvSpPr>
          <p:cNvPr id="63" name="Google Shape;63;p2"/>
          <p:cNvSpPr txBox="1"/>
          <p:nvPr/>
        </p:nvSpPr>
        <p:spPr>
          <a:xfrm>
            <a:off x="7030023" y="3991636"/>
            <a:ext cx="8892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200" u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גן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200" u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יונתן</a:t>
            </a:r>
            <a:endParaRPr/>
          </a:p>
        </p:txBody>
      </p:sp>
      <p:sp>
        <p:nvSpPr>
          <p:cNvPr id="64" name="Google Shape;64;p2"/>
          <p:cNvSpPr txBox="1"/>
          <p:nvPr/>
        </p:nvSpPr>
        <p:spPr>
          <a:xfrm>
            <a:off x="5687381" y="4871824"/>
            <a:ext cx="71408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200" u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בית חינוך יד לבנים</a:t>
            </a:r>
            <a:endParaRPr/>
          </a:p>
        </p:txBody>
      </p:sp>
      <p:sp>
        <p:nvSpPr>
          <p:cNvPr id="65" name="Google Shape;65;p2"/>
          <p:cNvSpPr txBox="1"/>
          <p:nvPr/>
        </p:nvSpPr>
        <p:spPr>
          <a:xfrm>
            <a:off x="6765659" y="4595015"/>
            <a:ext cx="8892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200" u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אכסניית אנ"א</a:t>
            </a:r>
            <a:endParaRPr b="0" sz="1200" u="non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" name="Google Shape;66;p2"/>
          <p:cNvCxnSpPr/>
          <p:nvPr/>
        </p:nvCxnSpPr>
        <p:spPr>
          <a:xfrm flipH="1" rot="10800000">
            <a:off x="6426344" y="5056680"/>
            <a:ext cx="151738" cy="882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7" name="Google Shape;67;p2"/>
          <p:cNvCxnSpPr/>
          <p:nvPr/>
        </p:nvCxnSpPr>
        <p:spPr>
          <a:xfrm rot="10800000">
            <a:off x="6821645" y="4623008"/>
            <a:ext cx="264364" cy="182258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8" name="Google Shape;68;p2"/>
          <p:cNvCxnSpPr/>
          <p:nvPr/>
        </p:nvCxnSpPr>
        <p:spPr>
          <a:xfrm rot="10800000">
            <a:off x="6812312" y="4229877"/>
            <a:ext cx="248815" cy="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 b="14225" l="0" r="0" t="0"/>
          <a:stretch/>
        </p:blipFill>
        <p:spPr>
          <a:xfrm>
            <a:off x="558008" y="3186401"/>
            <a:ext cx="5807821" cy="281318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>
            <p:ph type="title"/>
          </p:nvPr>
        </p:nvSpPr>
        <p:spPr>
          <a:xfrm>
            <a:off x="4907903" y="365125"/>
            <a:ext cx="644589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iw-IL"/>
              <a:t>2/ ערך תרבותי והיסטורי</a:t>
            </a:r>
            <a:endParaRPr/>
          </a:p>
        </p:txBody>
      </p:sp>
      <p:sp>
        <p:nvSpPr>
          <p:cNvPr id="75" name="Google Shape;75;p3"/>
          <p:cNvSpPr txBox="1"/>
          <p:nvPr/>
        </p:nvSpPr>
        <p:spPr>
          <a:xfrm>
            <a:off x="6494106" y="1483572"/>
            <a:ext cx="4413384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פתח תקווה עיר מגוונת עם מרחבים שונים בעלי איכויות תרבותיות ואייקונים היסטוריים בקנה מידה לאומי.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איכויות תרבויות, אגרונומיות והיסטוריות – בין היתר: "גן העצמאות" ההיסטורי, מבני המוזיאונים וגן החי, "גן הוורדים", חדר האוכל של קיבוץ גבעת השלושה ועוד.</a:t>
            </a:r>
            <a:endParaRPr/>
          </a:p>
        </p:txBody>
      </p:sp>
      <p:pic>
        <p:nvPicPr>
          <p:cNvPr descr="תמונה שמכילה טקסט, חוץ, כמה&#10;&#10;התיאור נוצר באופן אוטומטי" id="76" name="Google Shape;76;p3"/>
          <p:cNvPicPr preferRelativeResize="0"/>
          <p:nvPr/>
        </p:nvPicPr>
        <p:blipFill rotWithShape="1">
          <a:blip r:embed="rId4">
            <a:alphaModFix/>
          </a:blip>
          <a:srcRect b="48369" l="0" r="0" t="4634"/>
          <a:stretch/>
        </p:blipFill>
        <p:spPr>
          <a:xfrm>
            <a:off x="580092" y="478970"/>
            <a:ext cx="5768321" cy="250682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7" name="Google Shape;77;p3"/>
          <p:cNvSpPr txBox="1"/>
          <p:nvPr/>
        </p:nvSpPr>
        <p:spPr>
          <a:xfrm>
            <a:off x="3780449" y="2696356"/>
            <a:ext cx="2590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ראשית גן העצמאות, מבט לכיוון דרום-מערב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2621905" y="5494216"/>
            <a:ext cx="374859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חדר האוכל של קיבוץ גבעת השלושה, שנות ה-30'</a:t>
            </a:r>
            <a:endParaRPr/>
          </a:p>
        </p:txBody>
      </p:sp>
      <p:sp>
        <p:nvSpPr>
          <p:cNvPr id="79" name="Google Shape;79;p3"/>
          <p:cNvSpPr txBox="1"/>
          <p:nvPr/>
        </p:nvSpPr>
        <p:spPr>
          <a:xfrm>
            <a:off x="6722706" y="4660641"/>
            <a:ext cx="4191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highlight>
                  <a:srgbClr val="80B5D4"/>
                </a:highlight>
                <a:latin typeface="Arial"/>
                <a:ea typeface="Arial"/>
                <a:cs typeface="Arial"/>
                <a:sym typeface="Arial"/>
              </a:rPr>
              <a:t>מגוון מוסדות שמגדירים קוד אורבני מובהק ומעניין בתוך מרחב ציבורי ייחודי – אמנות, תיאטרון, קולנוע, מוסיקה, קיימות, אגרונומיה,  חינוך, מורשת.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/>
          <p:nvPr>
            <p:ph type="title"/>
          </p:nvPr>
        </p:nvSpPr>
        <p:spPr>
          <a:xfrm>
            <a:off x="2985796" y="365125"/>
            <a:ext cx="83680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iw-IL"/>
              <a:t>1/ כיום - מרחב רדום, עם פונקציות מופרדות </a:t>
            </a:r>
            <a:endParaRPr/>
          </a:p>
        </p:txBody>
      </p:sp>
      <p:sp>
        <p:nvSpPr>
          <p:cNvPr id="85" name="Google Shape;85;p4"/>
          <p:cNvSpPr txBox="1"/>
          <p:nvPr/>
        </p:nvSpPr>
        <p:spPr>
          <a:xfrm>
            <a:off x="4659086" y="1323918"/>
            <a:ext cx="6733597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highlight>
                  <a:srgbClr val="80B5D4"/>
                </a:highlight>
                <a:latin typeface="Arial"/>
                <a:ea typeface="Arial"/>
                <a:cs typeface="Arial"/>
                <a:sym typeface="Arial"/>
              </a:rPr>
              <a:t>מרחב סגור, לא מחובר, עם מבנים ומרחבים נטושים</a:t>
            </a:r>
            <a:endParaRPr b="1" sz="2800">
              <a:solidFill>
                <a:srgbClr val="00A0C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lang="iw-IL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ריבוי גדרות, מחסומים וחזיתות אטומות בתוך המרחב ומסביבו </a:t>
            </a:r>
            <a:r>
              <a:rPr lang="iw-IL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לא פתוח, לא נגיש ולא מממש את פוטנציאל התנועה וקישוריות שלו</a:t>
            </a:r>
            <a:endParaRPr/>
          </a:p>
          <a:p>
            <a:pPr indent="-457200" lvl="0" marL="45720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lang="iw-IL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מבנים ומרחבים ציבוריים נטושים (או מוזנחים), מגודרים ולא מאוכלסים </a:t>
            </a:r>
            <a:r>
              <a:rPr lang="iw-IL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(חדר האוכל והמרחב סביבו, גן הילדים, המגרש הישן, חורשת האקליפטוסים, רחבת אכסניית אנא ותנועות הנוער, גן הוורדים האייקוני ועוד')</a:t>
            </a:r>
            <a:endParaRPr/>
          </a:p>
          <a:p>
            <a:pPr indent="-457200" lvl="0" marL="45720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lang="iw-IL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המוסדות כמעט ולא מקושרים זה לזה </a:t>
            </a:r>
            <a:r>
              <a:rPr lang="iw-IL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ואינם מעצימים ערך של "שלם הגדול מסך חלקיו"</a:t>
            </a:r>
            <a:endParaRPr/>
          </a:p>
          <a:p>
            <a:pPr indent="-457200" lvl="0" marL="45720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lang="iw-IL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שני כבישים מאתגרים לחצייה שמייצרים הפרדה </a:t>
            </a:r>
            <a:r>
              <a:rPr lang="iw-IL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(רח' ארלוזורוב, רח' משה שרת)</a:t>
            </a:r>
            <a:endParaRPr/>
          </a:p>
        </p:txBody>
      </p:sp>
      <p:pic>
        <p:nvPicPr>
          <p:cNvPr descr="תמונה שמכילה עץ, חוץ, קרקע, לכלוך&#10;&#10;התיאור נוצר באופן אוטומטי" id="86" name="Google Shape;86;p4"/>
          <p:cNvPicPr preferRelativeResize="0"/>
          <p:nvPr/>
        </p:nvPicPr>
        <p:blipFill rotWithShape="1">
          <a:blip r:embed="rId3">
            <a:alphaModFix/>
          </a:blip>
          <a:srcRect b="14585" l="0" r="0" t="7752"/>
          <a:stretch/>
        </p:blipFill>
        <p:spPr>
          <a:xfrm>
            <a:off x="580689" y="1454997"/>
            <a:ext cx="3715910" cy="216440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תמונה שמכילה חוץ, עץ, שמים, קרקע&#10;&#10;התיאור נוצר באופן אוטומטי" id="87" name="Google Shape;87;p4"/>
          <p:cNvPicPr preferRelativeResize="0"/>
          <p:nvPr/>
        </p:nvPicPr>
        <p:blipFill rotWithShape="1">
          <a:blip r:embed="rId4">
            <a:alphaModFix/>
          </a:blip>
          <a:srcRect b="15311" l="0" r="0" t="10182"/>
          <a:stretch/>
        </p:blipFill>
        <p:spPr>
          <a:xfrm>
            <a:off x="580687" y="3724274"/>
            <a:ext cx="3715912" cy="207645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8" name="Google Shape;88;p4"/>
          <p:cNvSpPr txBox="1"/>
          <p:nvPr/>
        </p:nvSpPr>
        <p:spPr>
          <a:xfrm>
            <a:off x="2349957" y="5486400"/>
            <a:ext cx="19145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בית יד לבנים – מבט היסטורי</a:t>
            </a:r>
            <a:endParaRPr/>
          </a:p>
        </p:txBody>
      </p:sp>
      <p:sp>
        <p:nvSpPr>
          <p:cNvPr id="89" name="Google Shape;89;p4"/>
          <p:cNvSpPr txBox="1"/>
          <p:nvPr/>
        </p:nvSpPr>
        <p:spPr>
          <a:xfrm>
            <a:off x="2349957" y="3295650"/>
            <a:ext cx="19145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בית יד לבנים וקריית המוזיאונים – כיום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"/>
          <p:cNvSpPr/>
          <p:nvPr/>
        </p:nvSpPr>
        <p:spPr>
          <a:xfrm>
            <a:off x="0" y="0"/>
            <a:ext cx="12192000" cy="68646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5"/>
          <p:cNvSpPr/>
          <p:nvPr/>
        </p:nvSpPr>
        <p:spPr>
          <a:xfrm>
            <a:off x="1504672" y="1807560"/>
            <a:ext cx="1956073" cy="4637989"/>
          </a:xfrm>
          <a:custGeom>
            <a:rect b="b" l="l" r="r" t="t"/>
            <a:pathLst>
              <a:path extrusionOk="0" h="3307080" w="1394762">
                <a:moveTo>
                  <a:pt x="800231" y="1996440"/>
                </a:moveTo>
                <a:cubicBezTo>
                  <a:pt x="724859" y="1953370"/>
                  <a:pt x="695032" y="1937949"/>
                  <a:pt x="609731" y="1874520"/>
                </a:cubicBezTo>
                <a:cubicBezTo>
                  <a:pt x="554660" y="1833570"/>
                  <a:pt x="495620" y="1795990"/>
                  <a:pt x="449711" y="1744980"/>
                </a:cubicBezTo>
                <a:cubicBezTo>
                  <a:pt x="445407" y="1740197"/>
                  <a:pt x="263769" y="1542267"/>
                  <a:pt x="236351" y="1501140"/>
                </a:cubicBezTo>
                <a:cubicBezTo>
                  <a:pt x="174017" y="1407639"/>
                  <a:pt x="142143" y="1366064"/>
                  <a:pt x="91571" y="1264920"/>
                </a:cubicBezTo>
                <a:cubicBezTo>
                  <a:pt x="51992" y="1185761"/>
                  <a:pt x="41208" y="1131786"/>
                  <a:pt x="15371" y="1043940"/>
                </a:cubicBezTo>
                <a:cubicBezTo>
                  <a:pt x="10291" y="1000760"/>
                  <a:pt x="-1367" y="957852"/>
                  <a:pt x="131" y="914400"/>
                </a:cubicBezTo>
                <a:cubicBezTo>
                  <a:pt x="3737" y="809828"/>
                  <a:pt x="13714" y="705241"/>
                  <a:pt x="30611" y="601980"/>
                </a:cubicBezTo>
                <a:cubicBezTo>
                  <a:pt x="36709" y="564716"/>
                  <a:pt x="53375" y="529805"/>
                  <a:pt x="68711" y="495300"/>
                </a:cubicBezTo>
                <a:cubicBezTo>
                  <a:pt x="96851" y="431986"/>
                  <a:pt x="148081" y="350928"/>
                  <a:pt x="190631" y="297180"/>
                </a:cubicBezTo>
                <a:cubicBezTo>
                  <a:pt x="214069" y="267575"/>
                  <a:pt x="238218" y="237999"/>
                  <a:pt x="266831" y="213360"/>
                </a:cubicBezTo>
                <a:cubicBezTo>
                  <a:pt x="329967" y="158993"/>
                  <a:pt x="385908" y="87308"/>
                  <a:pt x="464951" y="60960"/>
                </a:cubicBezTo>
                <a:cubicBezTo>
                  <a:pt x="487811" y="53340"/>
                  <a:pt x="510215" y="44182"/>
                  <a:pt x="533531" y="38100"/>
                </a:cubicBezTo>
                <a:cubicBezTo>
                  <a:pt x="602730" y="20048"/>
                  <a:pt x="661858" y="11632"/>
                  <a:pt x="731651" y="0"/>
                </a:cubicBezTo>
                <a:cubicBezTo>
                  <a:pt x="777371" y="5080"/>
                  <a:pt x="823231" y="9025"/>
                  <a:pt x="868811" y="15240"/>
                </a:cubicBezTo>
                <a:cubicBezTo>
                  <a:pt x="879188" y="16655"/>
                  <a:pt x="889295" y="19736"/>
                  <a:pt x="899291" y="22860"/>
                </a:cubicBezTo>
                <a:cubicBezTo>
                  <a:pt x="929957" y="32443"/>
                  <a:pt x="960251" y="43180"/>
                  <a:pt x="990731" y="53340"/>
                </a:cubicBezTo>
                <a:cubicBezTo>
                  <a:pt x="1036041" y="87323"/>
                  <a:pt x="1020144" y="71956"/>
                  <a:pt x="1066931" y="129540"/>
                </a:cubicBezTo>
                <a:cubicBezTo>
                  <a:pt x="1085193" y="152017"/>
                  <a:pt x="1103917" y="174219"/>
                  <a:pt x="1120271" y="198120"/>
                </a:cubicBezTo>
                <a:cubicBezTo>
                  <a:pt x="1136998" y="222567"/>
                  <a:pt x="1152132" y="248141"/>
                  <a:pt x="1165991" y="274320"/>
                </a:cubicBezTo>
                <a:cubicBezTo>
                  <a:pt x="1183892" y="308133"/>
                  <a:pt x="1211991" y="390790"/>
                  <a:pt x="1219331" y="419100"/>
                </a:cubicBezTo>
                <a:cubicBezTo>
                  <a:pt x="1229082" y="456711"/>
                  <a:pt x="1233762" y="495471"/>
                  <a:pt x="1242191" y="533400"/>
                </a:cubicBezTo>
                <a:cubicBezTo>
                  <a:pt x="1280078" y="703889"/>
                  <a:pt x="1253388" y="543202"/>
                  <a:pt x="1280291" y="731520"/>
                </a:cubicBezTo>
                <a:cubicBezTo>
                  <a:pt x="1277751" y="881380"/>
                  <a:pt x="1287963" y="1032001"/>
                  <a:pt x="1272671" y="1181100"/>
                </a:cubicBezTo>
                <a:cubicBezTo>
                  <a:pt x="1269285" y="1214110"/>
                  <a:pt x="1188361" y="1402897"/>
                  <a:pt x="1165991" y="1440180"/>
                </a:cubicBezTo>
                <a:cubicBezTo>
                  <a:pt x="1134087" y="1493353"/>
                  <a:pt x="1095199" y="1542011"/>
                  <a:pt x="1059311" y="1592580"/>
                </a:cubicBezTo>
                <a:cubicBezTo>
                  <a:pt x="1039317" y="1620754"/>
                  <a:pt x="1022780" y="1651971"/>
                  <a:pt x="998351" y="1676400"/>
                </a:cubicBezTo>
                <a:cubicBezTo>
                  <a:pt x="978031" y="1696720"/>
                  <a:pt x="956999" y="1716352"/>
                  <a:pt x="937391" y="1737360"/>
                </a:cubicBezTo>
                <a:cubicBezTo>
                  <a:pt x="885863" y="1792569"/>
                  <a:pt x="840483" y="1853777"/>
                  <a:pt x="784991" y="1905000"/>
                </a:cubicBezTo>
                <a:cubicBezTo>
                  <a:pt x="694994" y="1988074"/>
                  <a:pt x="694320" y="1982668"/>
                  <a:pt x="624971" y="2065020"/>
                </a:cubicBezTo>
                <a:cubicBezTo>
                  <a:pt x="604019" y="2089901"/>
                  <a:pt x="580559" y="2113216"/>
                  <a:pt x="564011" y="2141220"/>
                </a:cubicBezTo>
                <a:cubicBezTo>
                  <a:pt x="547213" y="2169648"/>
                  <a:pt x="537195" y="2201628"/>
                  <a:pt x="525911" y="2232660"/>
                </a:cubicBezTo>
                <a:cubicBezTo>
                  <a:pt x="507511" y="2283259"/>
                  <a:pt x="494280" y="2339314"/>
                  <a:pt x="487811" y="2392680"/>
                </a:cubicBezTo>
                <a:cubicBezTo>
                  <a:pt x="481059" y="2448383"/>
                  <a:pt x="477651" y="2504440"/>
                  <a:pt x="472571" y="2560320"/>
                </a:cubicBezTo>
                <a:cubicBezTo>
                  <a:pt x="475111" y="2644140"/>
                  <a:pt x="476003" y="2728026"/>
                  <a:pt x="480191" y="2811780"/>
                </a:cubicBezTo>
                <a:cubicBezTo>
                  <a:pt x="482592" y="2859807"/>
                  <a:pt x="495893" y="2894521"/>
                  <a:pt x="510671" y="2941320"/>
                </a:cubicBezTo>
                <a:cubicBezTo>
                  <a:pt x="530648" y="3004579"/>
                  <a:pt x="532247" y="3013684"/>
                  <a:pt x="564011" y="3070860"/>
                </a:cubicBezTo>
                <a:cubicBezTo>
                  <a:pt x="578396" y="3096754"/>
                  <a:pt x="590866" y="3124223"/>
                  <a:pt x="609731" y="3147060"/>
                </a:cubicBezTo>
                <a:cubicBezTo>
                  <a:pt x="640855" y="3184736"/>
                  <a:pt x="704388" y="3256220"/>
                  <a:pt x="762131" y="3276600"/>
                </a:cubicBezTo>
                <a:cubicBezTo>
                  <a:pt x="809931" y="3293470"/>
                  <a:pt x="873091" y="3293688"/>
                  <a:pt x="922151" y="3299460"/>
                </a:cubicBezTo>
                <a:cubicBezTo>
                  <a:pt x="937495" y="3301265"/>
                  <a:pt x="952631" y="3304540"/>
                  <a:pt x="967871" y="3307080"/>
                </a:cubicBezTo>
                <a:cubicBezTo>
                  <a:pt x="1013591" y="3302000"/>
                  <a:pt x="1059772" y="3300069"/>
                  <a:pt x="1105031" y="3291840"/>
                </a:cubicBezTo>
                <a:cubicBezTo>
                  <a:pt x="1134182" y="3286540"/>
                  <a:pt x="1172806" y="3241911"/>
                  <a:pt x="1188851" y="3230880"/>
                </a:cubicBezTo>
                <a:cubicBezTo>
                  <a:pt x="1210400" y="3216065"/>
                  <a:pt x="1234571" y="3205480"/>
                  <a:pt x="1257431" y="3192780"/>
                </a:cubicBezTo>
                <a:cubicBezTo>
                  <a:pt x="1275211" y="3152140"/>
                  <a:pt x="1288420" y="3109177"/>
                  <a:pt x="1310771" y="3070860"/>
                </a:cubicBezTo>
                <a:cubicBezTo>
                  <a:pt x="1324376" y="3047537"/>
                  <a:pt x="1352614" y="3034331"/>
                  <a:pt x="1364111" y="3009900"/>
                </a:cubicBezTo>
                <a:cubicBezTo>
                  <a:pt x="1373905" y="2989089"/>
                  <a:pt x="1367734" y="2963971"/>
                  <a:pt x="1371731" y="2941320"/>
                </a:cubicBezTo>
                <a:cubicBezTo>
                  <a:pt x="1375371" y="2920693"/>
                  <a:pt x="1381891" y="2900680"/>
                  <a:pt x="1386971" y="2880360"/>
                </a:cubicBezTo>
                <a:cubicBezTo>
                  <a:pt x="1390320" y="2820081"/>
                  <a:pt x="1402689" y="2745111"/>
                  <a:pt x="1386971" y="2682240"/>
                </a:cubicBezTo>
                <a:cubicBezTo>
                  <a:pt x="1375134" y="2634891"/>
                  <a:pt x="1350303" y="2594344"/>
                  <a:pt x="1326011" y="2552700"/>
                </a:cubicBezTo>
                <a:cubicBezTo>
                  <a:pt x="1303623" y="2514321"/>
                  <a:pt x="1288849" y="2469818"/>
                  <a:pt x="1257431" y="2438400"/>
                </a:cubicBezTo>
                <a:cubicBezTo>
                  <a:pt x="1239651" y="2420620"/>
                  <a:pt x="1220333" y="2404255"/>
                  <a:pt x="1204091" y="2385060"/>
                </a:cubicBezTo>
                <a:cubicBezTo>
                  <a:pt x="1192260" y="2371078"/>
                  <a:pt x="1186563" y="2352292"/>
                  <a:pt x="1173611" y="2339340"/>
                </a:cubicBezTo>
                <a:cubicBezTo>
                  <a:pt x="1163138" y="2328867"/>
                  <a:pt x="1147076" y="2325732"/>
                  <a:pt x="1135511" y="2316480"/>
                </a:cubicBezTo>
                <a:cubicBezTo>
                  <a:pt x="1121486" y="2305260"/>
                  <a:pt x="1111436" y="2289600"/>
                  <a:pt x="1097411" y="2278380"/>
                </a:cubicBezTo>
                <a:cubicBezTo>
                  <a:pt x="1085846" y="2269128"/>
                  <a:pt x="1070876" y="2264772"/>
                  <a:pt x="1059311" y="2255520"/>
                </a:cubicBezTo>
                <a:cubicBezTo>
                  <a:pt x="1019941" y="2224024"/>
                  <a:pt x="985345" y="2186711"/>
                  <a:pt x="945011" y="2156460"/>
                </a:cubicBezTo>
                <a:cubicBezTo>
                  <a:pt x="934851" y="2148840"/>
                  <a:pt x="924935" y="2140883"/>
                  <a:pt x="914531" y="2133600"/>
                </a:cubicBezTo>
                <a:cubicBezTo>
                  <a:pt x="899526" y="2123096"/>
                  <a:pt x="883213" y="2114436"/>
                  <a:pt x="868811" y="2103120"/>
                </a:cubicBezTo>
                <a:cubicBezTo>
                  <a:pt x="847580" y="2086438"/>
                  <a:pt x="829164" y="2066357"/>
                  <a:pt x="807851" y="2049780"/>
                </a:cubicBezTo>
                <a:cubicBezTo>
                  <a:pt x="783377" y="2030745"/>
                  <a:pt x="755407" y="2016364"/>
                  <a:pt x="731651" y="1996440"/>
                </a:cubicBezTo>
                <a:cubicBezTo>
                  <a:pt x="676537" y="1950216"/>
                  <a:pt x="629176" y="1894819"/>
                  <a:pt x="571631" y="1851660"/>
                </a:cubicBezTo>
                <a:cubicBezTo>
                  <a:pt x="533825" y="1823305"/>
                  <a:pt x="548196" y="1839367"/>
                  <a:pt x="525911" y="1805940"/>
                </a:cubicBezTo>
              </a:path>
            </a:pathLst>
          </a:custGeom>
          <a:gradFill>
            <a:gsLst>
              <a:gs pos="0">
                <a:srgbClr val="E7E6E6">
                  <a:alpha val="80000"/>
                </a:srgbClr>
              </a:gs>
              <a:gs pos="100000">
                <a:srgbClr val="B7B7B7">
                  <a:alpha val="54901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5"/>
          <p:cNvSpPr/>
          <p:nvPr/>
        </p:nvSpPr>
        <p:spPr>
          <a:xfrm>
            <a:off x="2860835" y="3175665"/>
            <a:ext cx="2539319" cy="416897"/>
          </a:xfrm>
          <a:custGeom>
            <a:rect b="b" l="l" r="r" t="t"/>
            <a:pathLst>
              <a:path extrusionOk="0" h="416897" w="2539319">
                <a:moveTo>
                  <a:pt x="0" y="174115"/>
                </a:moveTo>
                <a:cubicBezTo>
                  <a:pt x="40166" y="206248"/>
                  <a:pt x="117286" y="297600"/>
                  <a:pt x="188005" y="337628"/>
                </a:cubicBezTo>
                <a:cubicBezTo>
                  <a:pt x="258724" y="377656"/>
                  <a:pt x="411162" y="412638"/>
                  <a:pt x="424316" y="414282"/>
                </a:cubicBezTo>
                <a:cubicBezTo>
                  <a:pt x="523875" y="423467"/>
                  <a:pt x="556758" y="410426"/>
                  <a:pt x="713467" y="343411"/>
                </a:cubicBezTo>
                <a:cubicBezTo>
                  <a:pt x="805994" y="298865"/>
                  <a:pt x="883539" y="223007"/>
                  <a:pt x="973705" y="185795"/>
                </a:cubicBezTo>
                <a:cubicBezTo>
                  <a:pt x="1063871" y="148583"/>
                  <a:pt x="1177057" y="126283"/>
                  <a:pt x="1254466" y="120141"/>
                </a:cubicBezTo>
                <a:cubicBezTo>
                  <a:pt x="1331875" y="113999"/>
                  <a:pt x="1386095" y="136885"/>
                  <a:pt x="1438161" y="148942"/>
                </a:cubicBezTo>
                <a:cubicBezTo>
                  <a:pt x="1490227" y="160999"/>
                  <a:pt x="1523640" y="180390"/>
                  <a:pt x="1566862" y="192485"/>
                </a:cubicBezTo>
                <a:cubicBezTo>
                  <a:pt x="1610084" y="204580"/>
                  <a:pt x="1653948" y="211838"/>
                  <a:pt x="1697491" y="221514"/>
                </a:cubicBezTo>
                <a:cubicBezTo>
                  <a:pt x="1782043" y="228432"/>
                  <a:pt x="1856272" y="206402"/>
                  <a:pt x="1929719" y="177971"/>
                </a:cubicBezTo>
                <a:cubicBezTo>
                  <a:pt x="2182375" y="80168"/>
                  <a:pt x="2073840" y="29716"/>
                  <a:pt x="2307091" y="3799"/>
                </a:cubicBezTo>
                <a:cubicBezTo>
                  <a:pt x="2384027" y="-4749"/>
                  <a:pt x="2461910" y="3799"/>
                  <a:pt x="2539319" y="3799"/>
                </a:cubicBezTo>
              </a:path>
            </a:pathLst>
          </a:custGeom>
          <a:noFill/>
          <a:ln cap="flat" cmpd="sng" w="762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-31102" y="3886200"/>
            <a:ext cx="148087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בית יד לבנים, קומת המסד, הרחבה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ומרחב רח' ארלוזורוב</a:t>
            </a:r>
            <a:endParaRPr/>
          </a:p>
        </p:txBody>
      </p:sp>
      <p:sp>
        <p:nvSpPr>
          <p:cNvPr id="98" name="Google Shape;98;p5"/>
          <p:cNvSpPr txBox="1"/>
          <p:nvPr/>
        </p:nvSpPr>
        <p:spPr>
          <a:xfrm>
            <a:off x="451871" y="5612705"/>
            <a:ext cx="9208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חדר האוכל והמרחב סביבו</a:t>
            </a:r>
            <a:endParaRPr/>
          </a:p>
        </p:txBody>
      </p:sp>
      <p:sp>
        <p:nvSpPr>
          <p:cNvPr id="99" name="Google Shape;99;p5"/>
          <p:cNvSpPr txBox="1"/>
          <p:nvPr/>
        </p:nvSpPr>
        <p:spPr>
          <a:xfrm>
            <a:off x="745443" y="830156"/>
            <a:ext cx="10175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מוזיאון האדם והסביבה</a:t>
            </a:r>
            <a:endParaRPr/>
          </a:p>
        </p:txBody>
      </p:sp>
      <p:sp>
        <p:nvSpPr>
          <p:cNvPr id="100" name="Google Shape;100;p5"/>
          <p:cNvSpPr txBox="1"/>
          <p:nvPr/>
        </p:nvSpPr>
        <p:spPr>
          <a:xfrm>
            <a:off x="463859" y="2259998"/>
            <a:ext cx="9036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גן הוורדים</a:t>
            </a:r>
            <a:endParaRPr/>
          </a:p>
        </p:txBody>
      </p:sp>
      <p:sp>
        <p:nvSpPr>
          <p:cNvPr id="101" name="Google Shape;101;p5"/>
          <p:cNvSpPr txBox="1"/>
          <p:nvPr/>
        </p:nvSpPr>
        <p:spPr>
          <a:xfrm>
            <a:off x="3477216" y="1752600"/>
            <a:ext cx="9036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גן החיות</a:t>
            </a:r>
            <a:endParaRPr/>
          </a:p>
        </p:txBody>
      </p:sp>
      <p:sp>
        <p:nvSpPr>
          <p:cNvPr id="102" name="Google Shape;102;p5"/>
          <p:cNvSpPr txBox="1"/>
          <p:nvPr/>
        </p:nvSpPr>
        <p:spPr>
          <a:xfrm>
            <a:off x="742837" y="2971800"/>
            <a:ext cx="11496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גן יד לבנים</a:t>
            </a:r>
            <a:endParaRPr/>
          </a:p>
        </p:txBody>
      </p:sp>
      <p:sp>
        <p:nvSpPr>
          <p:cNvPr id="103" name="Google Shape;103;p5"/>
          <p:cNvSpPr/>
          <p:nvPr/>
        </p:nvSpPr>
        <p:spPr>
          <a:xfrm rot="932090">
            <a:off x="1109762" y="1582674"/>
            <a:ext cx="2873525" cy="4831031"/>
          </a:xfrm>
          <a:custGeom>
            <a:rect b="b" l="l" r="r" t="t"/>
            <a:pathLst>
              <a:path extrusionOk="0" h="3444727" w="2048943">
                <a:moveTo>
                  <a:pt x="1248843" y="2330302"/>
                </a:moveTo>
                <a:cubicBezTo>
                  <a:pt x="1161935" y="2308575"/>
                  <a:pt x="1082798" y="2292180"/>
                  <a:pt x="1001193" y="2244577"/>
                </a:cubicBezTo>
                <a:cubicBezTo>
                  <a:pt x="777761" y="2114241"/>
                  <a:pt x="639052" y="1989569"/>
                  <a:pt x="467793" y="1796902"/>
                </a:cubicBezTo>
                <a:cubicBezTo>
                  <a:pt x="392681" y="1712401"/>
                  <a:pt x="316637" y="1627013"/>
                  <a:pt x="258243" y="1530202"/>
                </a:cubicBezTo>
                <a:cubicBezTo>
                  <a:pt x="195135" y="1425575"/>
                  <a:pt x="156643" y="1307952"/>
                  <a:pt x="105843" y="1196827"/>
                </a:cubicBezTo>
                <a:cubicBezTo>
                  <a:pt x="99493" y="1057127"/>
                  <a:pt x="72704" y="916860"/>
                  <a:pt x="86793" y="777727"/>
                </a:cubicBezTo>
                <a:cubicBezTo>
                  <a:pt x="107956" y="568743"/>
                  <a:pt x="200490" y="359953"/>
                  <a:pt x="343968" y="206227"/>
                </a:cubicBezTo>
                <a:cubicBezTo>
                  <a:pt x="413325" y="131916"/>
                  <a:pt x="488374" y="55089"/>
                  <a:pt x="582093" y="15727"/>
                </a:cubicBezTo>
                <a:cubicBezTo>
                  <a:pt x="655334" y="-15034"/>
                  <a:pt x="740843" y="9377"/>
                  <a:pt x="820218" y="6202"/>
                </a:cubicBezTo>
                <a:cubicBezTo>
                  <a:pt x="877368" y="47477"/>
                  <a:pt x="941102" y="80906"/>
                  <a:pt x="991668" y="130027"/>
                </a:cubicBezTo>
                <a:cubicBezTo>
                  <a:pt x="1116845" y="251628"/>
                  <a:pt x="1223864" y="426662"/>
                  <a:pt x="1286943" y="587227"/>
                </a:cubicBezTo>
                <a:cubicBezTo>
                  <a:pt x="1321868" y="676127"/>
                  <a:pt x="1337743" y="771377"/>
                  <a:pt x="1363143" y="863452"/>
                </a:cubicBezTo>
                <a:cubicBezTo>
                  <a:pt x="1369493" y="977752"/>
                  <a:pt x="1389049" y="1092081"/>
                  <a:pt x="1382193" y="1206352"/>
                </a:cubicBezTo>
                <a:cubicBezTo>
                  <a:pt x="1362588" y="1533101"/>
                  <a:pt x="1331521" y="1788177"/>
                  <a:pt x="1229793" y="2082652"/>
                </a:cubicBezTo>
                <a:cubicBezTo>
                  <a:pt x="1199568" y="2170145"/>
                  <a:pt x="1159943" y="2254102"/>
                  <a:pt x="1125018" y="2339827"/>
                </a:cubicBezTo>
                <a:cubicBezTo>
                  <a:pt x="1112318" y="2425552"/>
                  <a:pt x="1080996" y="2510544"/>
                  <a:pt x="1086918" y="2597002"/>
                </a:cubicBezTo>
                <a:cubicBezTo>
                  <a:pt x="1097087" y="2745473"/>
                  <a:pt x="1124051" y="2894490"/>
                  <a:pt x="1172643" y="3035152"/>
                </a:cubicBezTo>
                <a:cubicBezTo>
                  <a:pt x="1186590" y="3075526"/>
                  <a:pt x="1229006" y="3103201"/>
                  <a:pt x="1267893" y="3120877"/>
                </a:cubicBezTo>
                <a:cubicBezTo>
                  <a:pt x="1434004" y="3196382"/>
                  <a:pt x="1585027" y="3181408"/>
                  <a:pt x="1763193" y="3187552"/>
                </a:cubicBezTo>
                <a:cubicBezTo>
                  <a:pt x="1817168" y="3174852"/>
                  <a:pt x="1876533" y="3176174"/>
                  <a:pt x="1925118" y="3149452"/>
                </a:cubicBezTo>
                <a:cubicBezTo>
                  <a:pt x="1946305" y="3137799"/>
                  <a:pt x="1949550" y="3106599"/>
                  <a:pt x="1953693" y="3082777"/>
                </a:cubicBezTo>
                <a:cubicBezTo>
                  <a:pt x="1962414" y="3032631"/>
                  <a:pt x="1960043" y="2981177"/>
                  <a:pt x="1963218" y="2930377"/>
                </a:cubicBezTo>
                <a:cubicBezTo>
                  <a:pt x="1940576" y="2764337"/>
                  <a:pt x="1959107" y="2732087"/>
                  <a:pt x="1877493" y="2606527"/>
                </a:cubicBezTo>
                <a:cubicBezTo>
                  <a:pt x="1859099" y="2578229"/>
                  <a:pt x="1838704" y="2549340"/>
                  <a:pt x="1810818" y="2530327"/>
                </a:cubicBezTo>
                <a:cubicBezTo>
                  <a:pt x="1767395" y="2500720"/>
                  <a:pt x="1717210" y="2481951"/>
                  <a:pt x="1667943" y="2463652"/>
                </a:cubicBezTo>
                <a:cubicBezTo>
                  <a:pt x="1484404" y="2395480"/>
                  <a:pt x="1491734" y="2417578"/>
                  <a:pt x="1315518" y="2368402"/>
                </a:cubicBezTo>
                <a:cubicBezTo>
                  <a:pt x="1088783" y="2305127"/>
                  <a:pt x="1062768" y="2296414"/>
                  <a:pt x="858318" y="2196952"/>
                </a:cubicBezTo>
                <a:cubicBezTo>
                  <a:pt x="809782" y="2173340"/>
                  <a:pt x="761214" y="2149359"/>
                  <a:pt x="715443" y="2120752"/>
                </a:cubicBezTo>
                <a:cubicBezTo>
                  <a:pt x="574577" y="2032711"/>
                  <a:pt x="482367" y="1875167"/>
                  <a:pt x="401118" y="1739752"/>
                </a:cubicBezTo>
                <a:cubicBezTo>
                  <a:pt x="372543" y="1692127"/>
                  <a:pt x="339624" y="1646853"/>
                  <a:pt x="315393" y="1596877"/>
                </a:cubicBezTo>
                <a:cubicBezTo>
                  <a:pt x="288641" y="1541701"/>
                  <a:pt x="268109" y="1483600"/>
                  <a:pt x="248718" y="1425427"/>
                </a:cubicBezTo>
                <a:cubicBezTo>
                  <a:pt x="166804" y="1179686"/>
                  <a:pt x="177034" y="1193088"/>
                  <a:pt x="134418" y="958702"/>
                </a:cubicBezTo>
                <a:cubicBezTo>
                  <a:pt x="131243" y="898377"/>
                  <a:pt x="118222" y="837766"/>
                  <a:pt x="124893" y="777727"/>
                </a:cubicBezTo>
                <a:cubicBezTo>
                  <a:pt x="137408" y="665094"/>
                  <a:pt x="156435" y="552094"/>
                  <a:pt x="191568" y="444352"/>
                </a:cubicBezTo>
                <a:cubicBezTo>
                  <a:pt x="204956" y="403295"/>
                  <a:pt x="238719" y="371531"/>
                  <a:pt x="267768" y="339577"/>
                </a:cubicBezTo>
                <a:cubicBezTo>
                  <a:pt x="360296" y="237796"/>
                  <a:pt x="442214" y="186848"/>
                  <a:pt x="572568" y="130027"/>
                </a:cubicBezTo>
                <a:cubicBezTo>
                  <a:pt x="630559" y="104749"/>
                  <a:pt x="693218" y="91927"/>
                  <a:pt x="753543" y="72877"/>
                </a:cubicBezTo>
                <a:cubicBezTo>
                  <a:pt x="919030" y="108852"/>
                  <a:pt x="1002676" y="90737"/>
                  <a:pt x="1105968" y="234802"/>
                </a:cubicBezTo>
                <a:cubicBezTo>
                  <a:pt x="1193859" y="357387"/>
                  <a:pt x="1334568" y="625327"/>
                  <a:pt x="1334568" y="625327"/>
                </a:cubicBezTo>
                <a:cubicBezTo>
                  <a:pt x="1344093" y="663427"/>
                  <a:pt x="1358149" y="700673"/>
                  <a:pt x="1363143" y="739627"/>
                </a:cubicBezTo>
                <a:cubicBezTo>
                  <a:pt x="1374074" y="824889"/>
                  <a:pt x="1383536" y="910853"/>
                  <a:pt x="1382193" y="996802"/>
                </a:cubicBezTo>
                <a:cubicBezTo>
                  <a:pt x="1378430" y="1237632"/>
                  <a:pt x="1341519" y="1479193"/>
                  <a:pt x="1277418" y="1711177"/>
                </a:cubicBezTo>
                <a:cubicBezTo>
                  <a:pt x="1243456" y="1834086"/>
                  <a:pt x="1203824" y="1955922"/>
                  <a:pt x="1153593" y="2073127"/>
                </a:cubicBezTo>
                <a:cubicBezTo>
                  <a:pt x="1053608" y="2306426"/>
                  <a:pt x="1086955" y="2203168"/>
                  <a:pt x="1039293" y="2377927"/>
                </a:cubicBezTo>
                <a:cubicBezTo>
                  <a:pt x="1042468" y="2517627"/>
                  <a:pt x="1034080" y="2658070"/>
                  <a:pt x="1048818" y="2797027"/>
                </a:cubicBezTo>
                <a:cubicBezTo>
                  <a:pt x="1056454" y="2869024"/>
                  <a:pt x="1083681" y="2937691"/>
                  <a:pt x="1105968" y="3006577"/>
                </a:cubicBezTo>
                <a:cubicBezTo>
                  <a:pt x="1111817" y="3024655"/>
                  <a:pt x="1143506" y="3116152"/>
                  <a:pt x="1172643" y="3149452"/>
                </a:cubicBezTo>
                <a:cubicBezTo>
                  <a:pt x="1235760" y="3221586"/>
                  <a:pt x="1250652" y="3217204"/>
                  <a:pt x="1363143" y="3263752"/>
                </a:cubicBezTo>
                <a:cubicBezTo>
                  <a:pt x="1493543" y="3317711"/>
                  <a:pt x="1467871" y="3308197"/>
                  <a:pt x="1582218" y="3320902"/>
                </a:cubicBezTo>
                <a:cubicBezTo>
                  <a:pt x="1648893" y="3311377"/>
                  <a:pt x="1718122" y="3312937"/>
                  <a:pt x="1782243" y="3292327"/>
                </a:cubicBezTo>
                <a:cubicBezTo>
                  <a:pt x="1810111" y="3283369"/>
                  <a:pt x="1828945" y="3256576"/>
                  <a:pt x="1848918" y="3235177"/>
                </a:cubicBezTo>
                <a:cubicBezTo>
                  <a:pt x="1896312" y="3184398"/>
                  <a:pt x="1955462" y="3089649"/>
                  <a:pt x="1991793" y="3035152"/>
                </a:cubicBezTo>
                <a:cubicBezTo>
                  <a:pt x="1979093" y="2924027"/>
                  <a:pt x="1978481" y="2810844"/>
                  <a:pt x="1953693" y="2701777"/>
                </a:cubicBezTo>
                <a:cubicBezTo>
                  <a:pt x="1946082" y="2668288"/>
                  <a:pt x="1918529" y="2642435"/>
                  <a:pt x="1896543" y="2616052"/>
                </a:cubicBezTo>
                <a:cubicBezTo>
                  <a:pt x="1834979" y="2542175"/>
                  <a:pt x="1807903" y="2521671"/>
                  <a:pt x="1725093" y="2482702"/>
                </a:cubicBezTo>
                <a:cubicBezTo>
                  <a:pt x="1688363" y="2465417"/>
                  <a:pt x="1588720" y="2433904"/>
                  <a:pt x="1553643" y="2425552"/>
                </a:cubicBezTo>
                <a:cubicBezTo>
                  <a:pt x="1519111" y="2417330"/>
                  <a:pt x="1483306" y="2415111"/>
                  <a:pt x="1448868" y="2406502"/>
                </a:cubicBezTo>
                <a:cubicBezTo>
                  <a:pt x="1406973" y="2396028"/>
                  <a:pt x="1366628" y="2380046"/>
                  <a:pt x="1325043" y="2368402"/>
                </a:cubicBezTo>
                <a:cubicBezTo>
                  <a:pt x="1287225" y="2357813"/>
                  <a:pt x="1248000" y="2352246"/>
                  <a:pt x="1210743" y="2339827"/>
                </a:cubicBezTo>
                <a:cubicBezTo>
                  <a:pt x="1128511" y="2312416"/>
                  <a:pt x="947827" y="2221700"/>
                  <a:pt x="896418" y="2187427"/>
                </a:cubicBezTo>
                <a:cubicBezTo>
                  <a:pt x="867843" y="2168377"/>
                  <a:pt x="838534" y="2150384"/>
                  <a:pt x="810693" y="2130277"/>
                </a:cubicBezTo>
                <a:cubicBezTo>
                  <a:pt x="729108" y="2071355"/>
                  <a:pt x="651443" y="2002376"/>
                  <a:pt x="582093" y="1930252"/>
                </a:cubicBezTo>
                <a:cubicBezTo>
                  <a:pt x="547718" y="1894502"/>
                  <a:pt x="515510" y="1856423"/>
                  <a:pt x="486843" y="1815952"/>
                </a:cubicBezTo>
                <a:cubicBezTo>
                  <a:pt x="407440" y="1703853"/>
                  <a:pt x="303963" y="1602592"/>
                  <a:pt x="258243" y="1473052"/>
                </a:cubicBezTo>
                <a:cubicBezTo>
                  <a:pt x="239193" y="1419077"/>
                  <a:pt x="216270" y="1366316"/>
                  <a:pt x="201093" y="1311127"/>
                </a:cubicBezTo>
                <a:cubicBezTo>
                  <a:pt x="165594" y="1182041"/>
                  <a:pt x="146810" y="1052104"/>
                  <a:pt x="124893" y="920602"/>
                </a:cubicBezTo>
                <a:cubicBezTo>
                  <a:pt x="131243" y="809477"/>
                  <a:pt x="125644" y="697019"/>
                  <a:pt x="143943" y="587227"/>
                </a:cubicBezTo>
                <a:cubicBezTo>
                  <a:pt x="151416" y="542386"/>
                  <a:pt x="176216" y="501450"/>
                  <a:pt x="201093" y="463402"/>
                </a:cubicBezTo>
                <a:cubicBezTo>
                  <a:pt x="230682" y="418148"/>
                  <a:pt x="264441" y="374322"/>
                  <a:pt x="305868" y="339577"/>
                </a:cubicBezTo>
                <a:cubicBezTo>
                  <a:pt x="419426" y="244335"/>
                  <a:pt x="513160" y="200687"/>
                  <a:pt x="648768" y="158602"/>
                </a:cubicBezTo>
                <a:cubicBezTo>
                  <a:pt x="689224" y="146047"/>
                  <a:pt x="731318" y="139552"/>
                  <a:pt x="772593" y="130027"/>
                </a:cubicBezTo>
                <a:cubicBezTo>
                  <a:pt x="820218" y="139552"/>
                  <a:pt x="869729" y="142267"/>
                  <a:pt x="915468" y="158602"/>
                </a:cubicBezTo>
                <a:cubicBezTo>
                  <a:pt x="990890" y="185538"/>
                  <a:pt x="1075721" y="247179"/>
                  <a:pt x="1134543" y="301477"/>
                </a:cubicBezTo>
                <a:cubicBezTo>
                  <a:pt x="1187333" y="350206"/>
                  <a:pt x="1250744" y="391821"/>
                  <a:pt x="1286943" y="453877"/>
                </a:cubicBezTo>
                <a:lnTo>
                  <a:pt x="1420293" y="682477"/>
                </a:lnTo>
                <a:cubicBezTo>
                  <a:pt x="1429818" y="720577"/>
                  <a:pt x="1443842" y="757827"/>
                  <a:pt x="1448868" y="796777"/>
                </a:cubicBezTo>
                <a:cubicBezTo>
                  <a:pt x="1465809" y="928068"/>
                  <a:pt x="1458638" y="1159400"/>
                  <a:pt x="1439343" y="1273027"/>
                </a:cubicBezTo>
                <a:cubicBezTo>
                  <a:pt x="1427071" y="1345293"/>
                  <a:pt x="1396394" y="1413223"/>
                  <a:pt x="1372668" y="1482577"/>
                </a:cubicBezTo>
                <a:cubicBezTo>
                  <a:pt x="1355107" y="1533911"/>
                  <a:pt x="1338505" y="1585833"/>
                  <a:pt x="1315518" y="1634977"/>
                </a:cubicBezTo>
                <a:cubicBezTo>
                  <a:pt x="1246335" y="1782886"/>
                  <a:pt x="1155060" y="1920722"/>
                  <a:pt x="1096443" y="2073127"/>
                </a:cubicBezTo>
                <a:cubicBezTo>
                  <a:pt x="1080568" y="2114402"/>
                  <a:pt x="1061381" y="2154551"/>
                  <a:pt x="1048818" y="2196952"/>
                </a:cubicBezTo>
                <a:cubicBezTo>
                  <a:pt x="1035404" y="2242225"/>
                  <a:pt x="999071" y="2443221"/>
                  <a:pt x="991668" y="2482702"/>
                </a:cubicBezTo>
                <a:cubicBezTo>
                  <a:pt x="998018" y="2587477"/>
                  <a:pt x="998594" y="2692762"/>
                  <a:pt x="1010718" y="2797027"/>
                </a:cubicBezTo>
                <a:cubicBezTo>
                  <a:pt x="1017704" y="2857110"/>
                  <a:pt x="1045198" y="2909587"/>
                  <a:pt x="1077393" y="2958952"/>
                </a:cubicBezTo>
                <a:cubicBezTo>
                  <a:pt x="1137140" y="3050564"/>
                  <a:pt x="1164925" y="3104028"/>
                  <a:pt x="1239318" y="3168502"/>
                </a:cubicBezTo>
                <a:cubicBezTo>
                  <a:pt x="1266674" y="3192211"/>
                  <a:pt x="1292664" y="3218988"/>
                  <a:pt x="1325043" y="3235177"/>
                </a:cubicBezTo>
                <a:cubicBezTo>
                  <a:pt x="1402195" y="3273753"/>
                  <a:pt x="1480894" y="3285397"/>
                  <a:pt x="1563168" y="3301852"/>
                </a:cubicBezTo>
                <a:cubicBezTo>
                  <a:pt x="1799246" y="3261149"/>
                  <a:pt x="1804690" y="3326877"/>
                  <a:pt x="1887018" y="3187552"/>
                </a:cubicBezTo>
                <a:cubicBezTo>
                  <a:pt x="1914477" y="3141083"/>
                  <a:pt x="1937818" y="3092302"/>
                  <a:pt x="1963218" y="3044677"/>
                </a:cubicBezTo>
                <a:cubicBezTo>
                  <a:pt x="1996725" y="2910648"/>
                  <a:pt x="2009739" y="2895782"/>
                  <a:pt x="1953693" y="2701777"/>
                </a:cubicBezTo>
                <a:cubicBezTo>
                  <a:pt x="1936313" y="2641616"/>
                  <a:pt x="1895664" y="2590210"/>
                  <a:pt x="1858443" y="2539852"/>
                </a:cubicBezTo>
                <a:cubicBezTo>
                  <a:pt x="1841044" y="2516312"/>
                  <a:pt x="1816124" y="2498939"/>
                  <a:pt x="1791768" y="2482702"/>
                </a:cubicBezTo>
                <a:cubicBezTo>
                  <a:pt x="1716447" y="2432488"/>
                  <a:pt x="1556858" y="2393674"/>
                  <a:pt x="1496493" y="2377927"/>
                </a:cubicBezTo>
                <a:cubicBezTo>
                  <a:pt x="1424182" y="2359063"/>
                  <a:pt x="1348429" y="2353584"/>
                  <a:pt x="1277418" y="2330302"/>
                </a:cubicBezTo>
                <a:cubicBezTo>
                  <a:pt x="1154164" y="2289891"/>
                  <a:pt x="1036043" y="2235241"/>
                  <a:pt x="915468" y="2187427"/>
                </a:cubicBezTo>
                <a:cubicBezTo>
                  <a:pt x="851893" y="2162216"/>
                  <a:pt x="780621" y="2150979"/>
                  <a:pt x="724968" y="2111227"/>
                </a:cubicBezTo>
                <a:cubicBezTo>
                  <a:pt x="658293" y="2063602"/>
                  <a:pt x="583452" y="2025714"/>
                  <a:pt x="524943" y="1968352"/>
                </a:cubicBezTo>
                <a:cubicBezTo>
                  <a:pt x="336560" y="1783663"/>
                  <a:pt x="260236" y="1664788"/>
                  <a:pt x="124893" y="1473052"/>
                </a:cubicBezTo>
                <a:cubicBezTo>
                  <a:pt x="96318" y="1377802"/>
                  <a:pt x="59895" y="1284562"/>
                  <a:pt x="39168" y="1187302"/>
                </a:cubicBezTo>
                <a:cubicBezTo>
                  <a:pt x="-20213" y="908666"/>
                  <a:pt x="-13158" y="662757"/>
                  <a:pt x="67743" y="377677"/>
                </a:cubicBezTo>
                <a:cubicBezTo>
                  <a:pt x="103947" y="250100"/>
                  <a:pt x="285178" y="102659"/>
                  <a:pt x="391593" y="44302"/>
                </a:cubicBezTo>
                <a:cubicBezTo>
                  <a:pt x="422718" y="27234"/>
                  <a:pt x="461443" y="31602"/>
                  <a:pt x="496368" y="25252"/>
                </a:cubicBezTo>
                <a:cubicBezTo>
                  <a:pt x="678393" y="53256"/>
                  <a:pt x="618347" y="31089"/>
                  <a:pt x="829743" y="149077"/>
                </a:cubicBezTo>
                <a:cubicBezTo>
                  <a:pt x="898216" y="187295"/>
                  <a:pt x="968172" y="224372"/>
                  <a:pt x="1029768" y="272902"/>
                </a:cubicBezTo>
                <a:cubicBezTo>
                  <a:pt x="1102370" y="330104"/>
                  <a:pt x="1220865" y="493170"/>
                  <a:pt x="1258368" y="568177"/>
                </a:cubicBezTo>
                <a:cubicBezTo>
                  <a:pt x="1291607" y="634655"/>
                  <a:pt x="1309168" y="707877"/>
                  <a:pt x="1334568" y="777727"/>
                </a:cubicBezTo>
                <a:cubicBezTo>
                  <a:pt x="1350443" y="892027"/>
                  <a:pt x="1370113" y="1005864"/>
                  <a:pt x="1382193" y="1120627"/>
                </a:cubicBezTo>
                <a:cubicBezTo>
                  <a:pt x="1389181" y="1187011"/>
                  <a:pt x="1396100" y="1254045"/>
                  <a:pt x="1391718" y="1320652"/>
                </a:cubicBezTo>
                <a:cubicBezTo>
                  <a:pt x="1369008" y="1665839"/>
                  <a:pt x="1367151" y="1787098"/>
                  <a:pt x="1267893" y="2063602"/>
                </a:cubicBezTo>
                <a:cubicBezTo>
                  <a:pt x="1146136" y="2402782"/>
                  <a:pt x="1247475" y="1992236"/>
                  <a:pt x="1105968" y="2492227"/>
                </a:cubicBezTo>
                <a:cubicBezTo>
                  <a:pt x="1084771" y="2567121"/>
                  <a:pt x="1058343" y="2720827"/>
                  <a:pt x="1058343" y="2720827"/>
                </a:cubicBezTo>
                <a:cubicBezTo>
                  <a:pt x="1071043" y="2803377"/>
                  <a:pt x="1076186" y="2887450"/>
                  <a:pt x="1096443" y="2968477"/>
                </a:cubicBezTo>
                <a:cubicBezTo>
                  <a:pt x="1107306" y="3011928"/>
                  <a:pt x="1168351" y="3107060"/>
                  <a:pt x="1201218" y="3139927"/>
                </a:cubicBezTo>
                <a:cubicBezTo>
                  <a:pt x="1226816" y="3165525"/>
                  <a:pt x="1253332" y="3193157"/>
                  <a:pt x="1286943" y="3206602"/>
                </a:cubicBezTo>
                <a:cubicBezTo>
                  <a:pt x="1366318" y="3238352"/>
                  <a:pt x="1534593" y="3273277"/>
                  <a:pt x="1534593" y="3273277"/>
                </a:cubicBezTo>
                <a:cubicBezTo>
                  <a:pt x="1591743" y="3270102"/>
                  <a:pt x="1650111" y="3275911"/>
                  <a:pt x="1706043" y="3263752"/>
                </a:cubicBezTo>
                <a:cubicBezTo>
                  <a:pt x="1725909" y="3259433"/>
                  <a:pt x="1738232" y="3238883"/>
                  <a:pt x="1753668" y="3225652"/>
                </a:cubicBezTo>
                <a:cubicBezTo>
                  <a:pt x="1864436" y="3130708"/>
                  <a:pt x="1825077" y="3169137"/>
                  <a:pt x="1915593" y="3044677"/>
                </a:cubicBezTo>
                <a:cubicBezTo>
                  <a:pt x="1938079" y="2943489"/>
                  <a:pt x="1948242" y="2919243"/>
                  <a:pt x="1944168" y="2797027"/>
                </a:cubicBezTo>
                <a:cubicBezTo>
                  <a:pt x="1942777" y="2755290"/>
                  <a:pt x="1936295" y="2713439"/>
                  <a:pt x="1925118" y="2673202"/>
                </a:cubicBezTo>
                <a:cubicBezTo>
                  <a:pt x="1919458" y="2652826"/>
                  <a:pt x="1871459" y="2590968"/>
                  <a:pt x="1858443" y="2577952"/>
                </a:cubicBezTo>
                <a:cubicBezTo>
                  <a:pt x="1831409" y="2550918"/>
                  <a:pt x="1804271" y="2523341"/>
                  <a:pt x="1772718" y="2501752"/>
                </a:cubicBezTo>
                <a:cubicBezTo>
                  <a:pt x="1706368" y="2456355"/>
                  <a:pt x="1637807" y="2442512"/>
                  <a:pt x="1563168" y="2416027"/>
                </a:cubicBezTo>
                <a:cubicBezTo>
                  <a:pt x="1502580" y="2394528"/>
                  <a:pt x="1443893" y="2367411"/>
                  <a:pt x="1382193" y="2349352"/>
                </a:cubicBezTo>
                <a:cubicBezTo>
                  <a:pt x="1313446" y="2329231"/>
                  <a:pt x="1241148" y="2322659"/>
                  <a:pt x="1172643" y="2301727"/>
                </a:cubicBezTo>
                <a:cubicBezTo>
                  <a:pt x="1126394" y="2287595"/>
                  <a:pt x="1082001" y="2267265"/>
                  <a:pt x="1039293" y="2244577"/>
                </a:cubicBezTo>
                <a:cubicBezTo>
                  <a:pt x="980145" y="2213155"/>
                  <a:pt x="923796" y="2176613"/>
                  <a:pt x="867843" y="2139802"/>
                </a:cubicBezTo>
                <a:cubicBezTo>
                  <a:pt x="717573" y="2040940"/>
                  <a:pt x="643341" y="1987373"/>
                  <a:pt x="515418" y="1863577"/>
                </a:cubicBezTo>
                <a:cubicBezTo>
                  <a:pt x="468604" y="1818273"/>
                  <a:pt x="420385" y="1773388"/>
                  <a:pt x="382068" y="1720702"/>
                </a:cubicBezTo>
                <a:cubicBezTo>
                  <a:pt x="285977" y="1588577"/>
                  <a:pt x="277590" y="1520031"/>
                  <a:pt x="229668" y="1368277"/>
                </a:cubicBezTo>
                <a:cubicBezTo>
                  <a:pt x="228604" y="1341678"/>
                  <a:pt x="209522" y="873133"/>
                  <a:pt x="210618" y="863452"/>
                </a:cubicBezTo>
                <a:cubicBezTo>
                  <a:pt x="230047" y="691830"/>
                  <a:pt x="286372" y="583380"/>
                  <a:pt x="391593" y="453877"/>
                </a:cubicBezTo>
                <a:cubicBezTo>
                  <a:pt x="431233" y="405089"/>
                  <a:pt x="472639" y="355396"/>
                  <a:pt x="524943" y="320527"/>
                </a:cubicBezTo>
                <a:cubicBezTo>
                  <a:pt x="579404" y="284219"/>
                  <a:pt x="642418" y="260202"/>
                  <a:pt x="705918" y="244327"/>
                </a:cubicBezTo>
                <a:cubicBezTo>
                  <a:pt x="758372" y="231214"/>
                  <a:pt x="813868" y="237977"/>
                  <a:pt x="867843" y="234802"/>
                </a:cubicBezTo>
                <a:cubicBezTo>
                  <a:pt x="921818" y="253852"/>
                  <a:pt x="980967" y="262042"/>
                  <a:pt x="1029768" y="291952"/>
                </a:cubicBezTo>
                <a:cubicBezTo>
                  <a:pt x="1081485" y="323650"/>
                  <a:pt x="1124417" y="369069"/>
                  <a:pt x="1163118" y="415777"/>
                </a:cubicBezTo>
                <a:cubicBezTo>
                  <a:pt x="1258874" y="531344"/>
                  <a:pt x="1319668" y="649639"/>
                  <a:pt x="1391718" y="777727"/>
                </a:cubicBezTo>
                <a:cubicBezTo>
                  <a:pt x="1424862" y="943445"/>
                  <a:pt x="1463120" y="1100486"/>
                  <a:pt x="1458393" y="1273027"/>
                </a:cubicBezTo>
                <a:cubicBezTo>
                  <a:pt x="1454801" y="1404117"/>
                  <a:pt x="1437213" y="1535107"/>
                  <a:pt x="1410768" y="1663552"/>
                </a:cubicBezTo>
                <a:cubicBezTo>
                  <a:pt x="1394392" y="1743094"/>
                  <a:pt x="1310030" y="1965283"/>
                  <a:pt x="1267893" y="2063602"/>
                </a:cubicBezTo>
                <a:cubicBezTo>
                  <a:pt x="1249986" y="2105385"/>
                  <a:pt x="1227626" y="2145219"/>
                  <a:pt x="1210743" y="2187427"/>
                </a:cubicBezTo>
                <a:cubicBezTo>
                  <a:pt x="1050206" y="2588769"/>
                  <a:pt x="1207770" y="2238318"/>
                  <a:pt x="1077393" y="2520802"/>
                </a:cubicBezTo>
                <a:cubicBezTo>
                  <a:pt x="1062825" y="2593641"/>
                  <a:pt x="1012887" y="2812828"/>
                  <a:pt x="1020243" y="2892277"/>
                </a:cubicBezTo>
                <a:cubicBezTo>
                  <a:pt x="1030691" y="3005120"/>
                  <a:pt x="1057718" y="3116153"/>
                  <a:pt x="1086918" y="3225652"/>
                </a:cubicBezTo>
                <a:cubicBezTo>
                  <a:pt x="1095502" y="3257842"/>
                  <a:pt x="1133260" y="3335835"/>
                  <a:pt x="1172643" y="3359002"/>
                </a:cubicBezTo>
                <a:cubicBezTo>
                  <a:pt x="1272386" y="3417675"/>
                  <a:pt x="1303976" y="3418029"/>
                  <a:pt x="1410768" y="3444727"/>
                </a:cubicBezTo>
                <a:cubicBezTo>
                  <a:pt x="1493318" y="3432027"/>
                  <a:pt x="1581375" y="3438878"/>
                  <a:pt x="1658418" y="3406627"/>
                </a:cubicBezTo>
                <a:cubicBezTo>
                  <a:pt x="1741299" y="3371933"/>
                  <a:pt x="1825028" y="3267922"/>
                  <a:pt x="1887018" y="3197077"/>
                </a:cubicBezTo>
                <a:cubicBezTo>
                  <a:pt x="1899718" y="3139927"/>
                  <a:pt x="1916348" y="3083510"/>
                  <a:pt x="1925118" y="3025627"/>
                </a:cubicBezTo>
                <a:cubicBezTo>
                  <a:pt x="1928627" y="3002471"/>
                  <a:pt x="1943776" y="2718357"/>
                  <a:pt x="1944168" y="2711302"/>
                </a:cubicBezTo>
                <a:cubicBezTo>
                  <a:pt x="1921012" y="2603240"/>
                  <a:pt x="1928848" y="2576523"/>
                  <a:pt x="1867968" y="2492227"/>
                </a:cubicBezTo>
                <a:cubicBezTo>
                  <a:pt x="1810558" y="2412736"/>
                  <a:pt x="1749434" y="2363971"/>
                  <a:pt x="1658418" y="2320777"/>
                </a:cubicBezTo>
                <a:cubicBezTo>
                  <a:pt x="1518307" y="2254284"/>
                  <a:pt x="1378579" y="2183563"/>
                  <a:pt x="1229793" y="2139802"/>
                </a:cubicBezTo>
                <a:cubicBezTo>
                  <a:pt x="1175818" y="2123927"/>
                  <a:pt x="1118386" y="2116941"/>
                  <a:pt x="1067868" y="2092177"/>
                </a:cubicBezTo>
                <a:cubicBezTo>
                  <a:pt x="955411" y="2037051"/>
                  <a:pt x="854416" y="1960819"/>
                  <a:pt x="744018" y="1901677"/>
                </a:cubicBezTo>
                <a:cubicBezTo>
                  <a:pt x="655118" y="1854052"/>
                  <a:pt x="562489" y="1812813"/>
                  <a:pt x="477318" y="1758802"/>
                </a:cubicBezTo>
                <a:cubicBezTo>
                  <a:pt x="431657" y="1729846"/>
                  <a:pt x="391725" y="1692259"/>
                  <a:pt x="353493" y="1654027"/>
                </a:cubicBezTo>
                <a:cubicBezTo>
                  <a:pt x="247006" y="1547540"/>
                  <a:pt x="230239" y="1512009"/>
                  <a:pt x="153468" y="1396852"/>
                </a:cubicBezTo>
                <a:cubicBezTo>
                  <a:pt x="137593" y="1346052"/>
                  <a:pt x="115092" y="1296865"/>
                  <a:pt x="105843" y="1244452"/>
                </a:cubicBezTo>
                <a:cubicBezTo>
                  <a:pt x="90759" y="1158975"/>
                  <a:pt x="92652" y="974632"/>
                  <a:pt x="115368" y="892027"/>
                </a:cubicBezTo>
                <a:cubicBezTo>
                  <a:pt x="152788" y="755953"/>
                  <a:pt x="201599" y="679309"/>
                  <a:pt x="286818" y="577702"/>
                </a:cubicBezTo>
                <a:cubicBezTo>
                  <a:pt x="338835" y="515681"/>
                  <a:pt x="389797" y="452205"/>
                  <a:pt x="448743" y="396727"/>
                </a:cubicBezTo>
                <a:cubicBezTo>
                  <a:pt x="498223" y="350158"/>
                  <a:pt x="550714" y="304878"/>
                  <a:pt x="610668" y="272902"/>
                </a:cubicBezTo>
                <a:cubicBezTo>
                  <a:pt x="648044" y="252968"/>
                  <a:pt x="693218" y="253852"/>
                  <a:pt x="734493" y="244327"/>
                </a:cubicBezTo>
                <a:cubicBezTo>
                  <a:pt x="813868" y="272902"/>
                  <a:pt x="897162" y="292324"/>
                  <a:pt x="972618" y="330052"/>
                </a:cubicBezTo>
                <a:cubicBezTo>
                  <a:pt x="1050596" y="369041"/>
                  <a:pt x="1124029" y="417950"/>
                  <a:pt x="1191693" y="472927"/>
                </a:cubicBezTo>
                <a:cubicBezTo>
                  <a:pt x="1226715" y="501383"/>
                  <a:pt x="1253621" y="539362"/>
                  <a:pt x="1277418" y="577702"/>
                </a:cubicBezTo>
                <a:cubicBezTo>
                  <a:pt x="1321907" y="649379"/>
                  <a:pt x="1404929" y="843172"/>
                  <a:pt x="1439343" y="920602"/>
                </a:cubicBezTo>
                <a:cubicBezTo>
                  <a:pt x="1472287" y="1151210"/>
                  <a:pt x="1477443" y="1136238"/>
                  <a:pt x="1477443" y="1396852"/>
                </a:cubicBezTo>
                <a:cubicBezTo>
                  <a:pt x="1477443" y="1482636"/>
                  <a:pt x="1480555" y="1569179"/>
                  <a:pt x="1467918" y="1654027"/>
                </a:cubicBezTo>
                <a:cubicBezTo>
                  <a:pt x="1449001" y="1781044"/>
                  <a:pt x="1381341" y="1912905"/>
                  <a:pt x="1325043" y="2025502"/>
                </a:cubicBezTo>
                <a:cubicBezTo>
                  <a:pt x="1300905" y="2073779"/>
                  <a:pt x="1275622" y="2121514"/>
                  <a:pt x="1248843" y="2168377"/>
                </a:cubicBezTo>
                <a:cubicBezTo>
                  <a:pt x="1224798" y="2210456"/>
                  <a:pt x="1190993" y="2247346"/>
                  <a:pt x="1172643" y="2292202"/>
                </a:cubicBezTo>
                <a:cubicBezTo>
                  <a:pt x="1133485" y="2387921"/>
                  <a:pt x="1077393" y="2587477"/>
                  <a:pt x="1077393" y="2587477"/>
                </a:cubicBezTo>
                <a:cubicBezTo>
                  <a:pt x="1062658" y="2749565"/>
                  <a:pt x="1056332" y="2771656"/>
                  <a:pt x="1077393" y="2987527"/>
                </a:cubicBezTo>
                <a:cubicBezTo>
                  <a:pt x="1080612" y="3020518"/>
                  <a:pt x="1093105" y="3052227"/>
                  <a:pt x="1105968" y="3082777"/>
                </a:cubicBezTo>
                <a:cubicBezTo>
                  <a:pt x="1130238" y="3140419"/>
                  <a:pt x="1192927" y="3229037"/>
                  <a:pt x="1229793" y="3273277"/>
                </a:cubicBezTo>
                <a:cubicBezTo>
                  <a:pt x="1249915" y="3297423"/>
                  <a:pt x="1270316" y="3322517"/>
                  <a:pt x="1296468" y="3339952"/>
                </a:cubicBezTo>
                <a:cubicBezTo>
                  <a:pt x="1348871" y="3374887"/>
                  <a:pt x="1454792" y="3380259"/>
                  <a:pt x="1506018" y="3387577"/>
                </a:cubicBezTo>
                <a:cubicBezTo>
                  <a:pt x="1621554" y="3371072"/>
                  <a:pt x="1745059" y="3386844"/>
                  <a:pt x="1839393" y="3311377"/>
                </a:cubicBezTo>
                <a:cubicBezTo>
                  <a:pt x="1867443" y="3288937"/>
                  <a:pt x="1892597" y="3262772"/>
                  <a:pt x="1915593" y="3235177"/>
                </a:cubicBezTo>
                <a:cubicBezTo>
                  <a:pt x="1940404" y="3205404"/>
                  <a:pt x="1960043" y="3171677"/>
                  <a:pt x="1982268" y="3139927"/>
                </a:cubicBezTo>
                <a:cubicBezTo>
                  <a:pt x="1996681" y="3091882"/>
                  <a:pt x="2048943" y="2923037"/>
                  <a:pt x="2048943" y="2892277"/>
                </a:cubicBezTo>
                <a:cubicBezTo>
                  <a:pt x="2048943" y="2805616"/>
                  <a:pt x="2035745" y="2718108"/>
                  <a:pt x="2010843" y="2635102"/>
                </a:cubicBezTo>
                <a:cubicBezTo>
                  <a:pt x="1996917" y="2588682"/>
                  <a:pt x="1963909" y="2549907"/>
                  <a:pt x="1934643" y="2511277"/>
                </a:cubicBezTo>
                <a:cubicBezTo>
                  <a:pt x="1813393" y="2351226"/>
                  <a:pt x="1797154" y="2326833"/>
                  <a:pt x="1648893" y="2235052"/>
                </a:cubicBezTo>
                <a:cubicBezTo>
                  <a:pt x="1624747" y="2220105"/>
                  <a:pt x="1598643" y="2208486"/>
                  <a:pt x="1572693" y="2196952"/>
                </a:cubicBezTo>
                <a:cubicBezTo>
                  <a:pt x="1417326" y="2127900"/>
                  <a:pt x="1539432" y="2183479"/>
                  <a:pt x="1382193" y="2139802"/>
                </a:cubicBezTo>
                <a:cubicBezTo>
                  <a:pt x="1298975" y="2116686"/>
                  <a:pt x="1217217" y="2088596"/>
                  <a:pt x="1134543" y="2063602"/>
                </a:cubicBezTo>
                <a:cubicBezTo>
                  <a:pt x="1080689" y="2047321"/>
                  <a:pt x="1025992" y="2033768"/>
                  <a:pt x="972618" y="2015977"/>
                </a:cubicBezTo>
                <a:cubicBezTo>
                  <a:pt x="881063" y="1985459"/>
                  <a:pt x="854209" y="1980585"/>
                  <a:pt x="772593" y="1939777"/>
                </a:cubicBezTo>
                <a:cubicBezTo>
                  <a:pt x="749698" y="1928329"/>
                  <a:pt x="726888" y="1916356"/>
                  <a:pt x="705918" y="1901677"/>
                </a:cubicBezTo>
                <a:cubicBezTo>
                  <a:pt x="665762" y="1873568"/>
                  <a:pt x="475396" y="1724703"/>
                  <a:pt x="448743" y="1692127"/>
                </a:cubicBezTo>
                <a:cubicBezTo>
                  <a:pt x="399087" y="1631436"/>
                  <a:pt x="359987" y="1562240"/>
                  <a:pt x="324918" y="1492102"/>
                </a:cubicBezTo>
                <a:cubicBezTo>
                  <a:pt x="251525" y="1345316"/>
                  <a:pt x="226283" y="1262871"/>
                  <a:pt x="182043" y="1130152"/>
                </a:cubicBezTo>
              </a:path>
            </a:pathLst>
          </a:custGeom>
          <a:noFill/>
          <a:ln cap="flat" cmpd="sng" w="28575">
            <a:solidFill>
              <a:srgbClr val="7B7B7B">
                <a:alpha val="4980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" name="Google Shape;104;p5"/>
          <p:cNvGrpSpPr/>
          <p:nvPr/>
        </p:nvGrpSpPr>
        <p:grpSpPr>
          <a:xfrm>
            <a:off x="1520724" y="3612038"/>
            <a:ext cx="1249218" cy="1249215"/>
            <a:chOff x="5181151" y="3377660"/>
            <a:chExt cx="1330904" cy="1330901"/>
          </a:xfrm>
        </p:grpSpPr>
        <p:sp>
          <p:nvSpPr>
            <p:cNvPr id="105" name="Google Shape;105;p5"/>
            <p:cNvSpPr/>
            <p:nvPr/>
          </p:nvSpPr>
          <p:spPr>
            <a:xfrm>
              <a:off x="5469026" y="3651794"/>
              <a:ext cx="775295" cy="775294"/>
            </a:xfrm>
            <a:prstGeom prst="ellipse">
              <a:avLst/>
            </a:prstGeom>
            <a:solidFill>
              <a:srgbClr val="FF5050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5407200" y="3597874"/>
              <a:ext cx="878807" cy="878804"/>
            </a:xfrm>
            <a:prstGeom prst="ellipse">
              <a:avLst/>
            </a:prstGeom>
            <a:noFill/>
            <a:ln cap="flat" cmpd="sng" w="28575">
              <a:solidFill>
                <a:srgbClr val="FF5050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5291412" y="3491260"/>
              <a:ext cx="1115377" cy="1115374"/>
            </a:xfrm>
            <a:prstGeom prst="ellipse">
              <a:avLst/>
            </a:prstGeom>
            <a:noFill/>
            <a:ln cap="flat" cmpd="sng" w="28575">
              <a:solidFill>
                <a:srgbClr val="FF505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5181151" y="3377660"/>
              <a:ext cx="1330904" cy="1330901"/>
            </a:xfrm>
            <a:prstGeom prst="ellipse">
              <a:avLst/>
            </a:prstGeom>
            <a:noFill/>
            <a:ln cap="flat" cmpd="sng" w="28575">
              <a:solidFill>
                <a:srgbClr val="FF505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5"/>
          <p:cNvGrpSpPr/>
          <p:nvPr/>
        </p:nvGrpSpPr>
        <p:grpSpPr>
          <a:xfrm>
            <a:off x="1372710" y="5299901"/>
            <a:ext cx="1352994" cy="1352994"/>
            <a:chOff x="5843746" y="3857905"/>
            <a:chExt cx="1240673" cy="1240673"/>
          </a:xfrm>
        </p:grpSpPr>
        <p:sp>
          <p:nvSpPr>
            <p:cNvPr id="110" name="Google Shape;110;p5"/>
            <p:cNvSpPr/>
            <p:nvPr/>
          </p:nvSpPr>
          <p:spPr>
            <a:xfrm>
              <a:off x="6130582" y="4144741"/>
              <a:ext cx="667000" cy="667000"/>
            </a:xfrm>
            <a:prstGeom prst="ellipse">
              <a:avLst/>
            </a:prstGeom>
            <a:noFill/>
            <a:ln cap="flat" cmpd="sng" w="12700">
              <a:solidFill>
                <a:srgbClr val="FFC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005144" y="4041479"/>
              <a:ext cx="895700" cy="895700"/>
            </a:xfrm>
            <a:prstGeom prst="ellipse">
              <a:avLst/>
            </a:prstGeom>
            <a:noFill/>
            <a:ln cap="flat" cmpd="sng" w="12700">
              <a:solidFill>
                <a:srgbClr val="FFC000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5843746" y="3857905"/>
              <a:ext cx="1240673" cy="1240673"/>
            </a:xfrm>
            <a:prstGeom prst="ellipse">
              <a:avLst/>
            </a:prstGeom>
            <a:noFill/>
            <a:ln cap="flat" cmpd="sng" w="12700">
              <a:solidFill>
                <a:srgbClr val="FFC000"/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5927885" y="3949693"/>
              <a:ext cx="1072396" cy="1072396"/>
            </a:xfrm>
            <a:prstGeom prst="ellipse">
              <a:avLst/>
            </a:prstGeom>
            <a:noFill/>
            <a:ln cap="flat" cmpd="sng" w="12700">
              <a:solidFill>
                <a:srgbClr val="FFC00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5"/>
          <p:cNvGrpSpPr/>
          <p:nvPr/>
        </p:nvGrpSpPr>
        <p:grpSpPr>
          <a:xfrm>
            <a:off x="1790930" y="777232"/>
            <a:ext cx="1078306" cy="1078306"/>
            <a:chOff x="6598303" y="1104582"/>
            <a:chExt cx="768877" cy="768877"/>
          </a:xfrm>
        </p:grpSpPr>
        <p:sp>
          <p:nvSpPr>
            <p:cNvPr id="115" name="Google Shape;115;p5"/>
            <p:cNvSpPr/>
            <p:nvPr/>
          </p:nvSpPr>
          <p:spPr>
            <a:xfrm>
              <a:off x="6776063" y="1282342"/>
              <a:ext cx="413357" cy="413357"/>
            </a:xfrm>
            <a:prstGeom prst="ellipse">
              <a:avLst/>
            </a:prstGeom>
            <a:solidFill>
              <a:srgbClr val="757070">
                <a:alpha val="7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698326" y="1218348"/>
              <a:ext cx="555088" cy="555088"/>
            </a:xfrm>
            <a:prstGeom prst="ellipse">
              <a:avLst/>
            </a:prstGeom>
            <a:noFill/>
            <a:ln cap="flat" cmpd="sng" w="12700">
              <a:solidFill>
                <a:srgbClr val="757070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598303" y="1104582"/>
              <a:ext cx="768877" cy="768877"/>
            </a:xfrm>
            <a:prstGeom prst="ellipse">
              <a:avLst/>
            </a:prstGeom>
            <a:noFill/>
            <a:ln cap="flat" cmpd="sng" w="12700">
              <a:solidFill>
                <a:srgbClr val="757070"/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650446" y="1161465"/>
              <a:ext cx="664591" cy="664591"/>
            </a:xfrm>
            <a:prstGeom prst="ellipse">
              <a:avLst/>
            </a:prstGeom>
            <a:noFill/>
            <a:ln cap="flat" cmpd="sng" w="12700">
              <a:solidFill>
                <a:srgbClr val="75707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5"/>
          <p:cNvGrpSpPr/>
          <p:nvPr/>
        </p:nvGrpSpPr>
        <p:grpSpPr>
          <a:xfrm>
            <a:off x="1337493" y="2211924"/>
            <a:ext cx="658820" cy="658820"/>
            <a:chOff x="9598918" y="2973851"/>
            <a:chExt cx="768877" cy="768877"/>
          </a:xfrm>
        </p:grpSpPr>
        <p:sp>
          <p:nvSpPr>
            <p:cNvPr id="120" name="Google Shape;120;p5"/>
            <p:cNvSpPr/>
            <p:nvPr/>
          </p:nvSpPr>
          <p:spPr>
            <a:xfrm>
              <a:off x="9776678" y="3151611"/>
              <a:ext cx="413357" cy="413357"/>
            </a:xfrm>
            <a:prstGeom prst="ellipse">
              <a:avLst/>
            </a:prstGeom>
            <a:solidFill>
              <a:schemeClr val="lt1">
                <a:alpha val="74901"/>
              </a:schemeClr>
            </a:solidFill>
            <a:ln cap="flat" cmpd="sng" w="12700">
              <a:solidFill>
                <a:srgbClr val="FFD9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9698941" y="3087617"/>
              <a:ext cx="555088" cy="555088"/>
            </a:xfrm>
            <a:prstGeom prst="ellipse">
              <a:avLst/>
            </a:prstGeom>
            <a:noFill/>
            <a:ln cap="flat" cmpd="sng" w="12700">
              <a:solidFill>
                <a:srgbClr val="FFD966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598918" y="2973851"/>
              <a:ext cx="768877" cy="768877"/>
            </a:xfrm>
            <a:prstGeom prst="ellipse">
              <a:avLst/>
            </a:prstGeom>
            <a:noFill/>
            <a:ln cap="flat" cmpd="sng" w="12700">
              <a:solidFill>
                <a:srgbClr val="FFD966"/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9651061" y="3030734"/>
              <a:ext cx="664591" cy="664591"/>
            </a:xfrm>
            <a:prstGeom prst="ellipse">
              <a:avLst/>
            </a:prstGeom>
            <a:noFill/>
            <a:ln cap="flat" cmpd="sng" w="12700">
              <a:solidFill>
                <a:srgbClr val="FFD966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5"/>
          <p:cNvGrpSpPr/>
          <p:nvPr/>
        </p:nvGrpSpPr>
        <p:grpSpPr>
          <a:xfrm>
            <a:off x="1872749" y="2662175"/>
            <a:ext cx="750454" cy="750454"/>
            <a:chOff x="9887285" y="4079248"/>
            <a:chExt cx="469766" cy="469766"/>
          </a:xfrm>
        </p:grpSpPr>
        <p:sp>
          <p:nvSpPr>
            <p:cNvPr id="125" name="Google Shape;125;p5"/>
            <p:cNvSpPr/>
            <p:nvPr/>
          </p:nvSpPr>
          <p:spPr>
            <a:xfrm>
              <a:off x="9995892" y="4187855"/>
              <a:ext cx="252552" cy="252552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 cap="flat" cmpd="sng" w="12700">
              <a:solidFill>
                <a:srgbClr val="5252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9948397" y="4148756"/>
              <a:ext cx="339146" cy="339146"/>
            </a:xfrm>
            <a:prstGeom prst="ellipse">
              <a:avLst/>
            </a:prstGeom>
            <a:noFill/>
            <a:ln cap="flat" cmpd="sng" w="12700">
              <a:solidFill>
                <a:srgbClr val="525252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9887285" y="4079248"/>
              <a:ext cx="469766" cy="469766"/>
            </a:xfrm>
            <a:prstGeom prst="ellipse">
              <a:avLst/>
            </a:prstGeom>
            <a:noFill/>
            <a:ln cap="flat" cmpd="sng" w="25400">
              <a:solidFill>
                <a:srgbClr val="525252"/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9919143" y="4114002"/>
              <a:ext cx="406050" cy="406050"/>
            </a:xfrm>
            <a:prstGeom prst="ellipse">
              <a:avLst/>
            </a:prstGeom>
            <a:noFill/>
            <a:ln cap="flat" cmpd="sng" w="12700">
              <a:solidFill>
                <a:srgbClr val="52525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5"/>
          <p:cNvGrpSpPr/>
          <p:nvPr/>
        </p:nvGrpSpPr>
        <p:grpSpPr>
          <a:xfrm>
            <a:off x="2641515" y="4824615"/>
            <a:ext cx="644581" cy="644581"/>
            <a:chOff x="9887285" y="4079248"/>
            <a:chExt cx="469766" cy="469766"/>
          </a:xfrm>
        </p:grpSpPr>
        <p:sp>
          <p:nvSpPr>
            <p:cNvPr id="130" name="Google Shape;130;p5"/>
            <p:cNvSpPr/>
            <p:nvPr/>
          </p:nvSpPr>
          <p:spPr>
            <a:xfrm>
              <a:off x="9995892" y="4187855"/>
              <a:ext cx="252552" cy="252552"/>
            </a:xfrm>
            <a:prstGeom prst="ellipse">
              <a:avLst/>
            </a:prstGeom>
            <a:solidFill>
              <a:srgbClr val="525252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9948397" y="4148756"/>
              <a:ext cx="339146" cy="339146"/>
            </a:xfrm>
            <a:prstGeom prst="ellipse">
              <a:avLst/>
            </a:prstGeom>
            <a:noFill/>
            <a:ln cap="flat" cmpd="sng" w="12700">
              <a:solidFill>
                <a:srgbClr val="525252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9887285" y="4079248"/>
              <a:ext cx="469766" cy="469766"/>
            </a:xfrm>
            <a:prstGeom prst="ellipse">
              <a:avLst/>
            </a:prstGeom>
            <a:noFill/>
            <a:ln cap="flat" cmpd="sng" w="25400">
              <a:solidFill>
                <a:srgbClr val="525252"/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9919143" y="4114002"/>
              <a:ext cx="406050" cy="406050"/>
            </a:xfrm>
            <a:prstGeom prst="ellipse">
              <a:avLst/>
            </a:prstGeom>
            <a:noFill/>
            <a:ln cap="flat" cmpd="sng" w="12700">
              <a:solidFill>
                <a:srgbClr val="52525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5"/>
          <p:cNvGrpSpPr/>
          <p:nvPr/>
        </p:nvGrpSpPr>
        <p:grpSpPr>
          <a:xfrm>
            <a:off x="3250425" y="6046491"/>
            <a:ext cx="529071" cy="529071"/>
            <a:chOff x="9887285" y="4079248"/>
            <a:chExt cx="469766" cy="469766"/>
          </a:xfrm>
        </p:grpSpPr>
        <p:sp>
          <p:nvSpPr>
            <p:cNvPr id="135" name="Google Shape;135;p5"/>
            <p:cNvSpPr/>
            <p:nvPr/>
          </p:nvSpPr>
          <p:spPr>
            <a:xfrm>
              <a:off x="9995892" y="4187855"/>
              <a:ext cx="252552" cy="252552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 cap="flat" cmpd="sng" w="12700">
              <a:solidFill>
                <a:srgbClr val="5252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9948397" y="4148756"/>
              <a:ext cx="339146" cy="339146"/>
            </a:xfrm>
            <a:prstGeom prst="ellipse">
              <a:avLst/>
            </a:prstGeom>
            <a:noFill/>
            <a:ln cap="flat" cmpd="sng" w="12700">
              <a:solidFill>
                <a:srgbClr val="525252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9887285" y="4079248"/>
              <a:ext cx="469766" cy="469766"/>
            </a:xfrm>
            <a:prstGeom prst="ellipse">
              <a:avLst/>
            </a:prstGeom>
            <a:noFill/>
            <a:ln cap="flat" cmpd="sng" w="25400">
              <a:solidFill>
                <a:srgbClr val="525252"/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9919143" y="4114002"/>
              <a:ext cx="406050" cy="406050"/>
            </a:xfrm>
            <a:prstGeom prst="ellipse">
              <a:avLst/>
            </a:prstGeom>
            <a:noFill/>
            <a:ln cap="flat" cmpd="sng" w="12700">
              <a:solidFill>
                <a:srgbClr val="52525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 txBox="1"/>
          <p:nvPr/>
        </p:nvSpPr>
        <p:spPr>
          <a:xfrm>
            <a:off x="2993234" y="4742257"/>
            <a:ext cx="9036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גן יהונתן</a:t>
            </a:r>
            <a:endParaRPr/>
          </a:p>
        </p:txBody>
      </p:sp>
      <p:sp>
        <p:nvSpPr>
          <p:cNvPr id="140" name="Google Shape;140;p5"/>
          <p:cNvSpPr txBox="1"/>
          <p:nvPr/>
        </p:nvSpPr>
        <p:spPr>
          <a:xfrm>
            <a:off x="3488949" y="6248400"/>
            <a:ext cx="9036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המגרש</a:t>
            </a:r>
            <a:endParaRPr/>
          </a:p>
        </p:txBody>
      </p:sp>
      <p:sp>
        <p:nvSpPr>
          <p:cNvPr id="141" name="Google Shape;141;p5"/>
          <p:cNvSpPr/>
          <p:nvPr/>
        </p:nvSpPr>
        <p:spPr>
          <a:xfrm rot="5001559">
            <a:off x="1556055" y="3669241"/>
            <a:ext cx="1216179" cy="1296814"/>
          </a:xfrm>
          <a:prstGeom prst="arc">
            <a:avLst>
              <a:gd fmla="val 16687806" name="adj1"/>
              <a:gd fmla="val 2258857" name="adj2"/>
            </a:avLst>
          </a:prstGeom>
          <a:noFill/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 rot="5001559">
            <a:off x="1587609" y="3732251"/>
            <a:ext cx="1216179" cy="1296814"/>
          </a:xfrm>
          <a:prstGeom prst="arc">
            <a:avLst>
              <a:gd fmla="val 16687806" name="adj1"/>
              <a:gd fmla="val 2258857" name="adj2"/>
            </a:avLst>
          </a:prstGeom>
          <a:noFill/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/>
          <p:nvPr/>
        </p:nvSpPr>
        <p:spPr>
          <a:xfrm rot="5001559">
            <a:off x="1620891" y="3791284"/>
            <a:ext cx="1216179" cy="1296814"/>
          </a:xfrm>
          <a:prstGeom prst="arc">
            <a:avLst>
              <a:gd fmla="val 16687806" name="adj1"/>
              <a:gd fmla="val 2258857" name="adj2"/>
            </a:avLst>
          </a:prstGeom>
          <a:noFill/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4" name="Google Shape;144;p5"/>
          <p:cNvGrpSpPr/>
          <p:nvPr/>
        </p:nvGrpSpPr>
        <p:grpSpPr>
          <a:xfrm rot="10428590">
            <a:off x="1322786" y="3372549"/>
            <a:ext cx="1493591" cy="1480029"/>
            <a:chOff x="1745697" y="2452722"/>
            <a:chExt cx="1493591" cy="1480029"/>
          </a:xfrm>
        </p:grpSpPr>
        <p:sp>
          <p:nvSpPr>
            <p:cNvPr id="145" name="Google Shape;145;p5"/>
            <p:cNvSpPr/>
            <p:nvPr/>
          </p:nvSpPr>
          <p:spPr>
            <a:xfrm rot="5001559">
              <a:off x="1851985" y="2483308"/>
              <a:ext cx="1216179" cy="1296814"/>
            </a:xfrm>
            <a:prstGeom prst="arc">
              <a:avLst>
                <a:gd fmla="val 16687806" name="adj1"/>
                <a:gd fmla="val 2258857" name="adj2"/>
              </a:avLst>
            </a:prstGeom>
            <a:noFill/>
            <a:ln cap="flat" cmpd="sng" w="2857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 rot="5001559">
              <a:off x="1883539" y="2546318"/>
              <a:ext cx="1216179" cy="1296814"/>
            </a:xfrm>
            <a:prstGeom prst="arc">
              <a:avLst>
                <a:gd fmla="val 16687806" name="adj1"/>
                <a:gd fmla="val 2258857" name="adj2"/>
              </a:avLst>
            </a:prstGeom>
            <a:noFill/>
            <a:ln cap="flat" cmpd="sng" w="2857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 rot="5001559">
              <a:off x="1916821" y="2605351"/>
              <a:ext cx="1216179" cy="1296814"/>
            </a:xfrm>
            <a:prstGeom prst="arc">
              <a:avLst>
                <a:gd fmla="val 16687806" name="adj1"/>
                <a:gd fmla="val 2258857" name="adj2"/>
              </a:avLst>
            </a:prstGeom>
            <a:noFill/>
            <a:ln cap="flat" cmpd="sng" w="2857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5"/>
          <p:cNvGrpSpPr/>
          <p:nvPr/>
        </p:nvGrpSpPr>
        <p:grpSpPr>
          <a:xfrm rot="1762779">
            <a:off x="1581441" y="630402"/>
            <a:ext cx="1493591" cy="1480029"/>
            <a:chOff x="1745697" y="2452722"/>
            <a:chExt cx="1493591" cy="1480029"/>
          </a:xfrm>
        </p:grpSpPr>
        <p:sp>
          <p:nvSpPr>
            <p:cNvPr id="149" name="Google Shape;149;p5"/>
            <p:cNvSpPr/>
            <p:nvPr/>
          </p:nvSpPr>
          <p:spPr>
            <a:xfrm rot="5001559">
              <a:off x="1851985" y="2483308"/>
              <a:ext cx="1216179" cy="1296814"/>
            </a:xfrm>
            <a:prstGeom prst="arc">
              <a:avLst>
                <a:gd fmla="val 16687806" name="adj1"/>
                <a:gd fmla="val 2258857" name="adj2"/>
              </a:avLst>
            </a:prstGeom>
            <a:noFill/>
            <a:ln cap="flat" cmpd="sng" w="2857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 rot="5001559">
              <a:off x="1883539" y="2546318"/>
              <a:ext cx="1216179" cy="1296814"/>
            </a:xfrm>
            <a:prstGeom prst="arc">
              <a:avLst>
                <a:gd fmla="val 16687806" name="adj1"/>
                <a:gd fmla="val 2258857" name="adj2"/>
              </a:avLst>
            </a:prstGeom>
            <a:noFill/>
            <a:ln cap="flat" cmpd="sng" w="2857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 rot="5001559">
              <a:off x="1916821" y="2605351"/>
              <a:ext cx="1216179" cy="1296814"/>
            </a:xfrm>
            <a:prstGeom prst="arc">
              <a:avLst>
                <a:gd fmla="val 16687806" name="adj1"/>
                <a:gd fmla="val 2258857" name="adj2"/>
              </a:avLst>
            </a:prstGeom>
            <a:noFill/>
            <a:ln cap="flat" cmpd="sng" w="2857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5"/>
          <p:cNvSpPr/>
          <p:nvPr/>
        </p:nvSpPr>
        <p:spPr>
          <a:xfrm rot="-6169851">
            <a:off x="3176411" y="5949495"/>
            <a:ext cx="803457" cy="856728"/>
          </a:xfrm>
          <a:prstGeom prst="arc">
            <a:avLst>
              <a:gd fmla="val 16687806" name="adj1"/>
              <a:gd fmla="val 2258857" name="adj2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 rot="-6169851">
            <a:off x="3151198" y="5910358"/>
            <a:ext cx="803457" cy="856728"/>
          </a:xfrm>
          <a:prstGeom prst="arc">
            <a:avLst>
              <a:gd fmla="val 16687806" name="adj1"/>
              <a:gd fmla="val 2258857" name="adj2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 rot="-6169851">
            <a:off x="3125133" y="5873957"/>
            <a:ext cx="803457" cy="856728"/>
          </a:xfrm>
          <a:prstGeom prst="arc">
            <a:avLst>
              <a:gd fmla="val 16687806" name="adj1"/>
              <a:gd fmla="val 2258857" name="adj2"/>
            </a:avLst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5268342" y="3049198"/>
            <a:ext cx="272784" cy="272784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 txBox="1"/>
          <p:nvPr/>
        </p:nvSpPr>
        <p:spPr>
          <a:xfrm>
            <a:off x="4934617" y="3298018"/>
            <a:ext cx="108609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מרכז העיר</a:t>
            </a:r>
            <a:endParaRPr/>
          </a:p>
        </p:txBody>
      </p:sp>
      <p:sp>
        <p:nvSpPr>
          <p:cNvPr id="157" name="Google Shape;157;p5"/>
          <p:cNvSpPr/>
          <p:nvPr/>
        </p:nvSpPr>
        <p:spPr>
          <a:xfrm>
            <a:off x="2916534" y="542741"/>
            <a:ext cx="83820" cy="1082040"/>
          </a:xfrm>
          <a:custGeom>
            <a:rect b="b" l="l" r="r" t="t"/>
            <a:pathLst>
              <a:path extrusionOk="0" h="1082040" w="83820">
                <a:moveTo>
                  <a:pt x="0" y="1082040"/>
                </a:moveTo>
                <a:cubicBezTo>
                  <a:pt x="10160" y="993140"/>
                  <a:pt x="16422" y="903707"/>
                  <a:pt x="30480" y="815340"/>
                </a:cubicBezTo>
                <a:cubicBezTo>
                  <a:pt x="34266" y="791543"/>
                  <a:pt x="47131" y="770043"/>
                  <a:pt x="53340" y="746760"/>
                </a:cubicBezTo>
                <a:cubicBezTo>
                  <a:pt x="57321" y="731831"/>
                  <a:pt x="57421" y="716080"/>
                  <a:pt x="60960" y="701040"/>
                </a:cubicBezTo>
                <a:cubicBezTo>
                  <a:pt x="67593" y="672849"/>
                  <a:pt x="76200" y="645160"/>
                  <a:pt x="83820" y="617220"/>
                </a:cubicBezTo>
                <a:cubicBezTo>
                  <a:pt x="78740" y="551180"/>
                  <a:pt x="76101" y="484907"/>
                  <a:pt x="68580" y="419100"/>
                </a:cubicBezTo>
                <a:cubicBezTo>
                  <a:pt x="60644" y="349661"/>
                  <a:pt x="43882" y="336774"/>
                  <a:pt x="22860" y="266700"/>
                </a:cubicBezTo>
                <a:cubicBezTo>
                  <a:pt x="9813" y="223209"/>
                  <a:pt x="6262" y="188613"/>
                  <a:pt x="0" y="144780"/>
                </a:cubicBezTo>
                <a:cubicBezTo>
                  <a:pt x="5080" y="106680"/>
                  <a:pt x="5458" y="67652"/>
                  <a:pt x="15240" y="30480"/>
                </a:cubicBezTo>
                <a:cubicBezTo>
                  <a:pt x="18472" y="18198"/>
                  <a:pt x="38100" y="0"/>
                  <a:pt x="38100" y="0"/>
                </a:cubicBezTo>
              </a:path>
            </a:pathLst>
          </a:custGeom>
          <a:noFill/>
          <a:ln cap="flat" cmpd="sng" w="762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2796109" y="337878"/>
            <a:ext cx="272784" cy="272784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2040228" y="57781"/>
            <a:ext cx="130500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רח' ז'בוטינסקי</a:t>
            </a:r>
            <a:endParaRPr/>
          </a:p>
        </p:txBody>
      </p:sp>
      <p:grpSp>
        <p:nvGrpSpPr>
          <p:cNvPr id="160" name="Google Shape;160;p5"/>
          <p:cNvGrpSpPr/>
          <p:nvPr/>
        </p:nvGrpSpPr>
        <p:grpSpPr>
          <a:xfrm>
            <a:off x="3778898" y="2693980"/>
            <a:ext cx="658820" cy="658820"/>
            <a:chOff x="9598918" y="2973851"/>
            <a:chExt cx="768877" cy="768877"/>
          </a:xfrm>
        </p:grpSpPr>
        <p:sp>
          <p:nvSpPr>
            <p:cNvPr id="161" name="Google Shape;161;p5"/>
            <p:cNvSpPr/>
            <p:nvPr/>
          </p:nvSpPr>
          <p:spPr>
            <a:xfrm>
              <a:off x="9776678" y="3151611"/>
              <a:ext cx="413357" cy="413357"/>
            </a:xfrm>
            <a:prstGeom prst="ellipse">
              <a:avLst/>
            </a:prstGeom>
            <a:solidFill>
              <a:schemeClr val="lt1">
                <a:alpha val="74901"/>
              </a:schemeClr>
            </a:solidFill>
            <a:ln cap="flat" cmpd="sng" w="12700">
              <a:solidFill>
                <a:srgbClr val="54813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9698941" y="3087617"/>
              <a:ext cx="555088" cy="555088"/>
            </a:xfrm>
            <a:prstGeom prst="ellipse">
              <a:avLst/>
            </a:prstGeom>
            <a:noFill/>
            <a:ln cap="flat" cmpd="sng" w="12700">
              <a:solidFill>
                <a:srgbClr val="548135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9598918" y="2973851"/>
              <a:ext cx="768877" cy="768877"/>
            </a:xfrm>
            <a:prstGeom prst="ellipse">
              <a:avLst/>
            </a:prstGeom>
            <a:noFill/>
            <a:ln cap="flat" cmpd="sng" w="12700">
              <a:solidFill>
                <a:srgbClr val="548135"/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9651061" y="3030734"/>
              <a:ext cx="664591" cy="664591"/>
            </a:xfrm>
            <a:prstGeom prst="ellipse">
              <a:avLst/>
            </a:prstGeom>
            <a:noFill/>
            <a:ln cap="flat" cmpd="sng" w="12700">
              <a:solidFill>
                <a:srgbClr val="548135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5"/>
          <p:cNvSpPr txBox="1"/>
          <p:nvPr/>
        </p:nvSpPr>
        <p:spPr>
          <a:xfrm>
            <a:off x="4159898" y="2514600"/>
            <a:ext cx="9036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המבנה ליד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גן החיות</a:t>
            </a:r>
            <a:endParaRPr/>
          </a:p>
        </p:txBody>
      </p:sp>
      <p:sp>
        <p:nvSpPr>
          <p:cNvPr id="166" name="Google Shape;166;p5"/>
          <p:cNvSpPr/>
          <p:nvPr/>
        </p:nvSpPr>
        <p:spPr>
          <a:xfrm>
            <a:off x="5639714" y="2971800"/>
            <a:ext cx="272784" cy="272784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5944514" y="3124200"/>
            <a:ext cx="272784" cy="272784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5848262" y="1442823"/>
            <a:ext cx="55133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000">
                <a:solidFill>
                  <a:schemeClr val="lt1"/>
                </a:solidFill>
                <a:highlight>
                  <a:srgbClr val="00A0C7"/>
                </a:highlight>
                <a:latin typeface="Arial"/>
                <a:ea typeface="Arial"/>
                <a:cs typeface="Arial"/>
                <a:sym typeface="Arial"/>
              </a:rPr>
              <a:t>מעגלי תרבות פעילים</a:t>
            </a:r>
            <a:endParaRPr b="1" sz="4000">
              <a:solidFill>
                <a:schemeClr val="lt1"/>
              </a:solidFill>
              <a:highlight>
                <a:srgbClr val="00A0C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"/>
          <p:cNvSpPr txBox="1"/>
          <p:nvPr/>
        </p:nvSpPr>
        <p:spPr>
          <a:xfrm>
            <a:off x="6596851" y="3310813"/>
            <a:ext cx="476132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מרחב שמאפשר </a:t>
            </a:r>
            <a:r>
              <a:rPr b="1"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לחוות ולגלות התרחשויות תרבותיות מגוונות</a:t>
            </a:r>
            <a:r>
              <a:rPr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בעוצמות שונות ומסוגים שונים</a:t>
            </a:r>
            <a:endParaRPr/>
          </a:p>
          <a:p>
            <a:pPr indent="-285750" lvl="0" marL="28575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מרחב שמגדיר </a:t>
            </a:r>
            <a:r>
              <a:rPr b="1"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רצף של מעגלי תרבות</a:t>
            </a:r>
            <a:r>
              <a:rPr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המייצרים מקום </a:t>
            </a:r>
            <a:r>
              <a:rPr b="1"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מעניין ופעיל</a:t>
            </a:r>
            <a:endParaRPr/>
          </a:p>
          <a:p>
            <a:pPr indent="-285750" lvl="0" marL="28575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מרחב שמייצר מגוון </a:t>
            </a:r>
            <a:r>
              <a:rPr b="1"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מוקדי שהייה ייחודיים ונק' עניין </a:t>
            </a:r>
            <a:r>
              <a:rPr lang="iw-IL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בכל זמן ועבור מגוון קהלים </a:t>
            </a:r>
            <a:endParaRPr/>
          </a:p>
        </p:txBody>
      </p:sp>
      <p:grpSp>
        <p:nvGrpSpPr>
          <p:cNvPr id="170" name="Google Shape;170;p5"/>
          <p:cNvGrpSpPr/>
          <p:nvPr/>
        </p:nvGrpSpPr>
        <p:grpSpPr>
          <a:xfrm>
            <a:off x="2648208" y="1994141"/>
            <a:ext cx="1444485" cy="1444485"/>
            <a:chOff x="7052330" y="1693329"/>
            <a:chExt cx="1029978" cy="1029978"/>
          </a:xfrm>
        </p:grpSpPr>
        <p:sp>
          <p:nvSpPr>
            <p:cNvPr id="171" name="Google Shape;171;p5"/>
            <p:cNvSpPr/>
            <p:nvPr/>
          </p:nvSpPr>
          <p:spPr>
            <a:xfrm>
              <a:off x="7290455" y="1931454"/>
              <a:ext cx="553728" cy="553728"/>
            </a:xfrm>
            <a:prstGeom prst="ellipse">
              <a:avLst/>
            </a:prstGeom>
            <a:solidFill>
              <a:srgbClr val="559CC5">
                <a:alpha val="7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7186319" y="1845728"/>
              <a:ext cx="743589" cy="743589"/>
            </a:xfrm>
            <a:prstGeom prst="ellipse">
              <a:avLst/>
            </a:prstGeom>
            <a:noFill/>
            <a:ln cap="flat" cmpd="sng" w="12700">
              <a:solidFill>
                <a:srgbClr val="559CC5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7052330" y="1693329"/>
              <a:ext cx="1029978" cy="1029978"/>
            </a:xfrm>
            <a:prstGeom prst="ellipse">
              <a:avLst/>
            </a:prstGeom>
            <a:noFill/>
            <a:ln cap="flat" cmpd="sng" w="12700">
              <a:solidFill>
                <a:srgbClr val="559CC5"/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7122180" y="1769529"/>
              <a:ext cx="890278" cy="890278"/>
            </a:xfrm>
            <a:prstGeom prst="ellipse">
              <a:avLst/>
            </a:prstGeom>
            <a:noFill/>
            <a:ln cap="flat" cmpd="sng" w="12700">
              <a:solidFill>
                <a:srgbClr val="559CC5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5"/>
          <p:cNvSpPr txBox="1"/>
          <p:nvPr>
            <p:ph type="title"/>
          </p:nvPr>
        </p:nvSpPr>
        <p:spPr>
          <a:xfrm>
            <a:off x="7373842" y="365125"/>
            <a:ext cx="397995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iw-IL"/>
              <a:t>החזון | סיפור המרחב</a:t>
            </a:r>
            <a:endParaRPr/>
          </a:p>
        </p:txBody>
      </p:sp>
      <p:sp>
        <p:nvSpPr>
          <p:cNvPr id="176" name="Google Shape;176;p5"/>
          <p:cNvSpPr txBox="1"/>
          <p:nvPr/>
        </p:nvSpPr>
        <p:spPr>
          <a:xfrm>
            <a:off x="6596850" y="2062268"/>
            <a:ext cx="476783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מרחב שמייצר מגוון מוקדי עניין פעילים ומחוברים זה לזה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6"/>
          <p:cNvGrpSpPr/>
          <p:nvPr/>
        </p:nvGrpSpPr>
        <p:grpSpPr>
          <a:xfrm>
            <a:off x="1483401" y="1279385"/>
            <a:ext cx="3461729" cy="3461721"/>
            <a:chOff x="5181151" y="3377660"/>
            <a:chExt cx="1330904" cy="1330901"/>
          </a:xfrm>
        </p:grpSpPr>
        <p:sp>
          <p:nvSpPr>
            <p:cNvPr id="182" name="Google Shape;182;p6"/>
            <p:cNvSpPr/>
            <p:nvPr/>
          </p:nvSpPr>
          <p:spPr>
            <a:xfrm>
              <a:off x="5469026" y="3651794"/>
              <a:ext cx="775295" cy="775294"/>
            </a:xfrm>
            <a:prstGeom prst="ellipse">
              <a:avLst/>
            </a:prstGeom>
            <a:solidFill>
              <a:srgbClr val="FF5050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5407200" y="3597874"/>
              <a:ext cx="878807" cy="878804"/>
            </a:xfrm>
            <a:prstGeom prst="ellipse">
              <a:avLst/>
            </a:prstGeom>
            <a:noFill/>
            <a:ln cap="flat" cmpd="sng" w="28575">
              <a:solidFill>
                <a:srgbClr val="FF5050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5291412" y="3491260"/>
              <a:ext cx="1115377" cy="1115374"/>
            </a:xfrm>
            <a:prstGeom prst="ellipse">
              <a:avLst/>
            </a:prstGeom>
            <a:noFill/>
            <a:ln cap="flat" cmpd="sng" w="28575">
              <a:solidFill>
                <a:srgbClr val="FF505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5181151" y="3377660"/>
              <a:ext cx="1330904" cy="1330901"/>
            </a:xfrm>
            <a:prstGeom prst="ellipse">
              <a:avLst/>
            </a:prstGeom>
            <a:noFill/>
            <a:ln cap="flat" cmpd="sng" w="28575">
              <a:solidFill>
                <a:srgbClr val="FF505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6"/>
          <p:cNvSpPr/>
          <p:nvPr/>
        </p:nvSpPr>
        <p:spPr>
          <a:xfrm rot="5001559">
            <a:off x="1912255" y="1787621"/>
            <a:ext cx="3370174" cy="3593623"/>
          </a:xfrm>
          <a:prstGeom prst="arc">
            <a:avLst>
              <a:gd fmla="val 16687806" name="adj1"/>
              <a:gd fmla="val 2258857" name="adj2"/>
            </a:avLst>
          </a:prstGeom>
          <a:noFill/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 rot="5001559">
            <a:off x="1673221" y="1477410"/>
            <a:ext cx="3370174" cy="3593623"/>
          </a:xfrm>
          <a:prstGeom prst="arc">
            <a:avLst>
              <a:gd fmla="val 16687806" name="adj1"/>
              <a:gd fmla="val 2258857" name="adj2"/>
            </a:avLst>
          </a:prstGeom>
          <a:noFill/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 rot="5001559">
            <a:off x="1762487" y="1629748"/>
            <a:ext cx="3370174" cy="3593623"/>
          </a:xfrm>
          <a:prstGeom prst="arc">
            <a:avLst>
              <a:gd fmla="val 16687806" name="adj1"/>
              <a:gd fmla="val 2258857" name="adj2"/>
            </a:avLst>
          </a:prstGeom>
          <a:noFill/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6"/>
          <p:cNvGrpSpPr/>
          <p:nvPr/>
        </p:nvGrpSpPr>
        <p:grpSpPr>
          <a:xfrm rot="10428590">
            <a:off x="953469" y="478822"/>
            <a:ext cx="4138919" cy="4101318"/>
            <a:chOff x="1854587" y="2572912"/>
            <a:chExt cx="1493592" cy="1480023"/>
          </a:xfrm>
        </p:grpSpPr>
        <p:sp>
          <p:nvSpPr>
            <p:cNvPr id="190" name="Google Shape;190;p6"/>
            <p:cNvSpPr/>
            <p:nvPr/>
          </p:nvSpPr>
          <p:spPr>
            <a:xfrm rot="5001559">
              <a:off x="1960875" y="2603498"/>
              <a:ext cx="1216179" cy="1296814"/>
            </a:xfrm>
            <a:prstGeom prst="arc">
              <a:avLst>
                <a:gd fmla="val 16687806" name="adj1"/>
                <a:gd fmla="val 2258857" name="adj2"/>
              </a:avLst>
            </a:prstGeom>
            <a:noFill/>
            <a:ln cap="flat" cmpd="sng" w="2857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 rot="5001559">
              <a:off x="1992430" y="2666509"/>
              <a:ext cx="1216179" cy="1296814"/>
            </a:xfrm>
            <a:prstGeom prst="arc">
              <a:avLst>
                <a:gd fmla="val 16687806" name="adj1"/>
                <a:gd fmla="val 2258857" name="adj2"/>
              </a:avLst>
            </a:prstGeom>
            <a:noFill/>
            <a:ln cap="flat" cmpd="sng" w="2857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 rot="5001559">
              <a:off x="2025712" y="2725535"/>
              <a:ext cx="1216179" cy="1296814"/>
            </a:xfrm>
            <a:prstGeom prst="arc">
              <a:avLst>
                <a:gd fmla="val 16687806" name="adj1"/>
                <a:gd fmla="val 2258857" name="adj2"/>
              </a:avLst>
            </a:prstGeom>
            <a:noFill/>
            <a:ln cap="flat" cmpd="sng" w="2857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6"/>
          <p:cNvSpPr txBox="1"/>
          <p:nvPr/>
        </p:nvSpPr>
        <p:spPr>
          <a:xfrm>
            <a:off x="6142654" y="1830356"/>
            <a:ext cx="5181600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כל מעגל יתפתח במספר רבדים: </a:t>
            </a:r>
            <a:endParaRPr/>
          </a:p>
          <a:p>
            <a:pPr indent="-514350" lvl="0" marL="51435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1" lang="iw-IL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כלכלי/תמהיל</a:t>
            </a:r>
            <a:r>
              <a:rPr lang="iw-IL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הגדרת שימושים, מודל הפעלה ומודל כלכלי וניהולי לכל מעגל ולכולם יחד</a:t>
            </a:r>
            <a:endParaRPr/>
          </a:p>
          <a:p>
            <a:pPr indent="-514350" lvl="0" marL="51435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1" lang="iw-IL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פיזי/תשתיות</a:t>
            </a:r>
            <a:r>
              <a:rPr lang="iw-IL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מבנים (פנים וחוץ) + מרחב ציבורי סביב המבנה + החיבורים ביניהם</a:t>
            </a:r>
            <a:endParaRPr/>
          </a:p>
          <a:p>
            <a:pPr indent="-514350" lvl="0" marL="51435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1" lang="iw-IL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קהילתי/תוכן</a:t>
            </a:r>
            <a:r>
              <a:rPr lang="iw-IL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פעילויות ותכנים וחיבור לקהילות תרבות רלוונטיות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"/>
          <p:cNvSpPr txBox="1"/>
          <p:nvPr>
            <p:ph type="title"/>
          </p:nvPr>
        </p:nvSpPr>
        <p:spPr>
          <a:xfrm>
            <a:off x="7968343" y="365125"/>
            <a:ext cx="338545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iw-IL"/>
              <a:t>מעגלי תרבות פעילים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תמונה שמכילה מפה&#10;&#10;התיאור נוצר באופן אוטומטי" id="200" name="Google Shape;200;p7"/>
          <p:cNvPicPr preferRelativeResize="0"/>
          <p:nvPr/>
        </p:nvPicPr>
        <p:blipFill rotWithShape="1">
          <a:blip r:embed="rId3">
            <a:alphaModFix/>
          </a:blip>
          <a:srcRect b="8889" l="17583" r="0" t="0"/>
          <a:stretch/>
        </p:blipFill>
        <p:spPr>
          <a:xfrm>
            <a:off x="2453950" y="270586"/>
            <a:ext cx="5230723" cy="6248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201" name="Google Shape;201;p7"/>
          <p:cNvPicPr preferRelativeResize="0"/>
          <p:nvPr/>
        </p:nvPicPr>
        <p:blipFill rotWithShape="1">
          <a:blip r:embed="rId4">
            <a:alphaModFix amt="85000"/>
          </a:blip>
          <a:srcRect b="5819" l="26085" r="5397" t="0"/>
          <a:stretch/>
        </p:blipFill>
        <p:spPr>
          <a:xfrm>
            <a:off x="2987350" y="270586"/>
            <a:ext cx="4359516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 txBox="1"/>
          <p:nvPr/>
        </p:nvSpPr>
        <p:spPr>
          <a:xfrm>
            <a:off x="4587550" y="1718386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גן החי</a:t>
            </a: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5851200" y="2156536"/>
            <a:ext cx="400050" cy="241300"/>
          </a:xfrm>
          <a:custGeom>
            <a:rect b="b" l="l" r="r" t="t"/>
            <a:pathLst>
              <a:path extrusionOk="0" h="241300" w="400050">
                <a:moveTo>
                  <a:pt x="0" y="209550"/>
                </a:moveTo>
                <a:lnTo>
                  <a:pt x="374650" y="241300"/>
                </a:lnTo>
                <a:lnTo>
                  <a:pt x="4000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5730550" y="3159836"/>
            <a:ext cx="336550" cy="38100"/>
          </a:xfrm>
          <a:custGeom>
            <a:rect b="b" l="l" r="r" t="t"/>
            <a:pathLst>
              <a:path extrusionOk="0" h="38100" w="336550">
                <a:moveTo>
                  <a:pt x="0" y="0"/>
                </a:moveTo>
                <a:lnTo>
                  <a:pt x="336550" y="3810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3495350" y="3115386"/>
            <a:ext cx="762000" cy="114300"/>
          </a:xfrm>
          <a:custGeom>
            <a:rect b="b" l="l" r="r" t="t"/>
            <a:pathLst>
              <a:path extrusionOk="0" h="114300" w="762000">
                <a:moveTo>
                  <a:pt x="762000" y="11430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4479600" y="1267536"/>
            <a:ext cx="44450" cy="222250"/>
          </a:xfrm>
          <a:custGeom>
            <a:rect b="b" l="l" r="r" t="t"/>
            <a:pathLst>
              <a:path extrusionOk="0" h="222250" w="44450">
                <a:moveTo>
                  <a:pt x="0" y="222250"/>
                </a:moveTo>
                <a:lnTo>
                  <a:pt x="444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7"/>
          <p:cNvSpPr txBox="1"/>
          <p:nvPr/>
        </p:nvSpPr>
        <p:spPr>
          <a:xfrm>
            <a:off x="3293472" y="3293704"/>
            <a:ext cx="1110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קריית המוזיאונים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7"/>
          <p:cNvSpPr txBox="1"/>
          <p:nvPr/>
        </p:nvSpPr>
        <p:spPr>
          <a:xfrm>
            <a:off x="4587550" y="4690186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גן יהונתן</a:t>
            </a:r>
            <a:endParaRPr/>
          </a:p>
        </p:txBody>
      </p:sp>
      <p:sp>
        <p:nvSpPr>
          <p:cNvPr id="209" name="Google Shape;209;p7"/>
          <p:cNvSpPr txBox="1"/>
          <p:nvPr/>
        </p:nvSpPr>
        <p:spPr>
          <a:xfrm rot="-681037">
            <a:off x="4518108" y="4301263"/>
            <a:ext cx="146176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ארלוזורוב</a:t>
            </a:r>
            <a:endParaRPr/>
          </a:p>
        </p:txBody>
      </p:sp>
      <p:sp>
        <p:nvSpPr>
          <p:cNvPr id="210" name="Google Shape;210;p7"/>
          <p:cNvSpPr txBox="1"/>
          <p:nvPr/>
        </p:nvSpPr>
        <p:spPr>
          <a:xfrm rot="-4966356">
            <a:off x="5852382" y="3859842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ברל כצנלסון</a:t>
            </a:r>
            <a:endParaRPr/>
          </a:p>
        </p:txBody>
      </p:sp>
      <p:sp>
        <p:nvSpPr>
          <p:cNvPr id="211" name="Google Shape;211;p7"/>
          <p:cNvSpPr txBox="1"/>
          <p:nvPr/>
        </p:nvSpPr>
        <p:spPr>
          <a:xfrm rot="-4966356">
            <a:off x="6052821" y="1734854"/>
            <a:ext cx="50414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הפלמ"ח</a:t>
            </a:r>
            <a:endParaRPr/>
          </a:p>
        </p:txBody>
      </p:sp>
      <p:sp>
        <p:nvSpPr>
          <p:cNvPr id="212" name="Google Shape;212;p7"/>
          <p:cNvSpPr txBox="1"/>
          <p:nvPr/>
        </p:nvSpPr>
        <p:spPr>
          <a:xfrm rot="211809">
            <a:off x="6219443" y="2053882"/>
            <a:ext cx="61816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יעקב שמש</a:t>
            </a:r>
            <a:endParaRPr/>
          </a:p>
        </p:txBody>
      </p:sp>
      <p:sp>
        <p:nvSpPr>
          <p:cNvPr id="213" name="Google Shape;213;p7"/>
          <p:cNvSpPr txBox="1"/>
          <p:nvPr/>
        </p:nvSpPr>
        <p:spPr>
          <a:xfrm rot="-4898964">
            <a:off x="3776870" y="2374067"/>
            <a:ext cx="6263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י.ל. פרץ</a:t>
            </a:r>
            <a:endParaRPr/>
          </a:p>
        </p:txBody>
      </p:sp>
      <p:sp>
        <p:nvSpPr>
          <p:cNvPr id="214" name="Google Shape;214;p7"/>
          <p:cNvSpPr txBox="1"/>
          <p:nvPr/>
        </p:nvSpPr>
        <p:spPr>
          <a:xfrm rot="-4966356">
            <a:off x="5564068" y="5534588"/>
            <a:ext cx="6921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יוסף מרקוס</a:t>
            </a:r>
            <a:endParaRPr/>
          </a:p>
        </p:txBody>
      </p:sp>
      <p:sp>
        <p:nvSpPr>
          <p:cNvPr id="215" name="Google Shape;215;p7"/>
          <p:cNvSpPr txBox="1"/>
          <p:nvPr/>
        </p:nvSpPr>
        <p:spPr>
          <a:xfrm>
            <a:off x="3648272" y="4717987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חדר האוכל</a:t>
            </a:r>
            <a:endParaRPr/>
          </a:p>
        </p:txBody>
      </p:sp>
      <p:sp>
        <p:nvSpPr>
          <p:cNvPr id="216" name="Google Shape;216;p7"/>
          <p:cNvSpPr txBox="1"/>
          <p:nvPr/>
        </p:nvSpPr>
        <p:spPr>
          <a:xfrm>
            <a:off x="4130350" y="2584387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לב הפארק</a:t>
            </a:r>
            <a:endParaRPr/>
          </a:p>
        </p:txBody>
      </p:sp>
      <p:sp>
        <p:nvSpPr>
          <p:cNvPr id="217" name="Google Shape;217;p7"/>
          <p:cNvSpPr txBox="1"/>
          <p:nvPr/>
        </p:nvSpPr>
        <p:spPr>
          <a:xfrm rot="-4898964">
            <a:off x="2622914" y="3301214"/>
            <a:ext cx="43042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צה"ל</a:t>
            </a:r>
            <a:endParaRPr/>
          </a:p>
        </p:txBody>
      </p:sp>
      <p:sp>
        <p:nvSpPr>
          <p:cNvPr id="218" name="Google Shape;218;p7"/>
          <p:cNvSpPr txBox="1"/>
          <p:nvPr/>
        </p:nvSpPr>
        <p:spPr>
          <a:xfrm rot="-4966356">
            <a:off x="6992983" y="4871876"/>
            <a:ext cx="43236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דב הוז</a:t>
            </a:r>
            <a:endParaRPr/>
          </a:p>
        </p:txBody>
      </p:sp>
      <p:sp>
        <p:nvSpPr>
          <p:cNvPr id="219" name="Google Shape;219;p7"/>
          <p:cNvSpPr txBox="1"/>
          <p:nvPr/>
        </p:nvSpPr>
        <p:spPr>
          <a:xfrm>
            <a:off x="6458741" y="6153194"/>
            <a:ext cx="49696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היסמין</a:t>
            </a:r>
            <a:endParaRPr/>
          </a:p>
        </p:txBody>
      </p:sp>
      <p:sp>
        <p:nvSpPr>
          <p:cNvPr id="220" name="Google Shape;220;p7"/>
          <p:cNvSpPr txBox="1"/>
          <p:nvPr/>
        </p:nvSpPr>
        <p:spPr>
          <a:xfrm>
            <a:off x="3757496" y="505216"/>
            <a:ext cx="14747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מוזיאון האדם והסביבה</a:t>
            </a:r>
            <a:endParaRPr/>
          </a:p>
        </p:txBody>
      </p:sp>
      <p:sp>
        <p:nvSpPr>
          <p:cNvPr id="221" name="Google Shape;221;p7"/>
          <p:cNvSpPr txBox="1"/>
          <p:nvPr/>
        </p:nvSpPr>
        <p:spPr>
          <a:xfrm>
            <a:off x="7903029" y="261651"/>
            <a:ext cx="4098956" cy="1133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w-IL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פיתוח המרחב הציבורי </a:t>
            </a:r>
            <a:endParaRPr/>
          </a:p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w-IL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באופן התומך בעוגנים, בעסקים ובשימושים</a:t>
            </a:r>
            <a:endParaRPr/>
          </a:p>
        </p:txBody>
      </p:sp>
      <p:sp>
        <p:nvSpPr>
          <p:cNvPr id="222" name="Google Shape;222;p7"/>
          <p:cNvSpPr txBox="1"/>
          <p:nvPr/>
        </p:nvSpPr>
        <p:spPr>
          <a:xfrm>
            <a:off x="4079776" y="5157192"/>
            <a:ext cx="14747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אכסניית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אנ״א</a:t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"/>
          <p:cNvSpPr txBox="1"/>
          <p:nvPr/>
        </p:nvSpPr>
        <p:spPr>
          <a:xfrm rot="365055">
            <a:off x="4741749" y="1286903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משה שרת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תמונה שמכילה מפה&#10;&#10;התיאור נוצר באופן אוטומטי" id="229" name="Google Shape;229;p8"/>
          <p:cNvPicPr preferRelativeResize="0"/>
          <p:nvPr/>
        </p:nvPicPr>
        <p:blipFill rotWithShape="1">
          <a:blip r:embed="rId3">
            <a:alphaModFix/>
          </a:blip>
          <a:srcRect b="8889" l="17583" r="0" t="0"/>
          <a:stretch/>
        </p:blipFill>
        <p:spPr>
          <a:xfrm>
            <a:off x="2453950" y="270586"/>
            <a:ext cx="5230723" cy="6248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230" name="Google Shape;230;p8"/>
          <p:cNvPicPr preferRelativeResize="0"/>
          <p:nvPr/>
        </p:nvPicPr>
        <p:blipFill rotWithShape="1">
          <a:blip r:embed="rId4">
            <a:alphaModFix amt="85000"/>
          </a:blip>
          <a:srcRect b="5819" l="26085" r="5397" t="0"/>
          <a:stretch/>
        </p:blipFill>
        <p:spPr>
          <a:xfrm>
            <a:off x="2987350" y="270586"/>
            <a:ext cx="4359516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8"/>
          <p:cNvSpPr/>
          <p:nvPr/>
        </p:nvSpPr>
        <p:spPr>
          <a:xfrm>
            <a:off x="5303437" y="1320282"/>
            <a:ext cx="4084712" cy="93304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6141637" y="1690585"/>
            <a:ext cx="3246512" cy="110409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 txBox="1"/>
          <p:nvPr/>
        </p:nvSpPr>
        <p:spPr>
          <a:xfrm>
            <a:off x="4587550" y="1718386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גן החי</a:t>
            </a:r>
            <a:endParaRPr/>
          </a:p>
        </p:txBody>
      </p:sp>
      <p:sp>
        <p:nvSpPr>
          <p:cNvPr id="234" name="Google Shape;234;p8"/>
          <p:cNvSpPr/>
          <p:nvPr/>
        </p:nvSpPr>
        <p:spPr>
          <a:xfrm rot="10800000">
            <a:off x="867746" y="4918783"/>
            <a:ext cx="3872204" cy="7620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8"/>
          <p:cNvSpPr/>
          <p:nvPr/>
        </p:nvSpPr>
        <p:spPr>
          <a:xfrm rot="10800000">
            <a:off x="867746" y="1497527"/>
            <a:ext cx="4177004" cy="76200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5851200" y="2156536"/>
            <a:ext cx="400050" cy="241300"/>
          </a:xfrm>
          <a:custGeom>
            <a:rect b="b" l="l" r="r" t="t"/>
            <a:pathLst>
              <a:path extrusionOk="0" h="241300" w="400050">
                <a:moveTo>
                  <a:pt x="0" y="209550"/>
                </a:moveTo>
                <a:lnTo>
                  <a:pt x="374650" y="241300"/>
                </a:lnTo>
                <a:lnTo>
                  <a:pt x="4000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5730550" y="3159836"/>
            <a:ext cx="336550" cy="38100"/>
          </a:xfrm>
          <a:custGeom>
            <a:rect b="b" l="l" r="r" t="t"/>
            <a:pathLst>
              <a:path extrusionOk="0" h="38100" w="336550">
                <a:moveTo>
                  <a:pt x="0" y="0"/>
                </a:moveTo>
                <a:lnTo>
                  <a:pt x="336550" y="3810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3495350" y="3115386"/>
            <a:ext cx="762000" cy="114300"/>
          </a:xfrm>
          <a:custGeom>
            <a:rect b="b" l="l" r="r" t="t"/>
            <a:pathLst>
              <a:path extrusionOk="0" h="114300" w="762000">
                <a:moveTo>
                  <a:pt x="762000" y="11430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4479600" y="1267536"/>
            <a:ext cx="44450" cy="222250"/>
          </a:xfrm>
          <a:custGeom>
            <a:rect b="b" l="l" r="r" t="t"/>
            <a:pathLst>
              <a:path extrusionOk="0" h="222250" w="44450">
                <a:moveTo>
                  <a:pt x="0" y="222250"/>
                </a:moveTo>
                <a:lnTo>
                  <a:pt x="444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/>
          <p:nvPr/>
        </p:nvSpPr>
        <p:spPr>
          <a:xfrm>
            <a:off x="6251249" y="2362643"/>
            <a:ext cx="3136899" cy="9102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 rot="10800000">
            <a:off x="867746" y="4080899"/>
            <a:ext cx="3567404" cy="75887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8"/>
          <p:cNvSpPr txBox="1"/>
          <p:nvPr/>
        </p:nvSpPr>
        <p:spPr>
          <a:xfrm>
            <a:off x="3293472" y="3293704"/>
            <a:ext cx="1110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קריית המוזיאונים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/>
          <p:cNvSpPr txBox="1"/>
          <p:nvPr/>
        </p:nvSpPr>
        <p:spPr>
          <a:xfrm>
            <a:off x="4587550" y="4690186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גן יהונתן</a:t>
            </a:r>
            <a:endParaRPr/>
          </a:p>
        </p:txBody>
      </p:sp>
      <p:sp>
        <p:nvSpPr>
          <p:cNvPr id="244" name="Google Shape;244;p8"/>
          <p:cNvSpPr txBox="1"/>
          <p:nvPr/>
        </p:nvSpPr>
        <p:spPr>
          <a:xfrm rot="-681037">
            <a:off x="4518108" y="4301263"/>
            <a:ext cx="146176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ארלוזורוב</a:t>
            </a:r>
            <a:endParaRPr/>
          </a:p>
        </p:txBody>
      </p:sp>
      <p:sp>
        <p:nvSpPr>
          <p:cNvPr id="245" name="Google Shape;245;p8"/>
          <p:cNvSpPr txBox="1"/>
          <p:nvPr/>
        </p:nvSpPr>
        <p:spPr>
          <a:xfrm rot="-4966356">
            <a:off x="5852382" y="3859842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ברל כצנלסון</a:t>
            </a:r>
            <a:endParaRPr/>
          </a:p>
        </p:txBody>
      </p:sp>
      <p:sp>
        <p:nvSpPr>
          <p:cNvPr id="246" name="Google Shape;246;p8"/>
          <p:cNvSpPr txBox="1"/>
          <p:nvPr/>
        </p:nvSpPr>
        <p:spPr>
          <a:xfrm rot="-4966356">
            <a:off x="6052821" y="1734854"/>
            <a:ext cx="50414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הפלמ"ח</a:t>
            </a:r>
            <a:endParaRPr/>
          </a:p>
        </p:txBody>
      </p:sp>
      <p:sp>
        <p:nvSpPr>
          <p:cNvPr id="247" name="Google Shape;247;p8"/>
          <p:cNvSpPr txBox="1"/>
          <p:nvPr/>
        </p:nvSpPr>
        <p:spPr>
          <a:xfrm rot="211809">
            <a:off x="6219443" y="2053882"/>
            <a:ext cx="61816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יעקב שמש</a:t>
            </a:r>
            <a:endParaRPr/>
          </a:p>
        </p:txBody>
      </p:sp>
      <p:sp>
        <p:nvSpPr>
          <p:cNvPr id="248" name="Google Shape;248;p8"/>
          <p:cNvSpPr txBox="1"/>
          <p:nvPr/>
        </p:nvSpPr>
        <p:spPr>
          <a:xfrm rot="-4898964">
            <a:off x="3776870" y="2374067"/>
            <a:ext cx="6263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י.ל. פרץ</a:t>
            </a:r>
            <a:endParaRPr/>
          </a:p>
        </p:txBody>
      </p:sp>
      <p:sp>
        <p:nvSpPr>
          <p:cNvPr id="249" name="Google Shape;249;p8"/>
          <p:cNvSpPr txBox="1"/>
          <p:nvPr/>
        </p:nvSpPr>
        <p:spPr>
          <a:xfrm rot="-4966356">
            <a:off x="5564068" y="5534588"/>
            <a:ext cx="6921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יוסף מרקוס</a:t>
            </a:r>
            <a:endParaRPr/>
          </a:p>
        </p:txBody>
      </p:sp>
      <p:sp>
        <p:nvSpPr>
          <p:cNvPr id="250" name="Google Shape;250;p8"/>
          <p:cNvSpPr txBox="1"/>
          <p:nvPr/>
        </p:nvSpPr>
        <p:spPr>
          <a:xfrm>
            <a:off x="3648272" y="4717987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חדר האוכל</a:t>
            </a:r>
            <a:endParaRPr/>
          </a:p>
        </p:txBody>
      </p:sp>
      <p:sp>
        <p:nvSpPr>
          <p:cNvPr id="251" name="Google Shape;251;p8"/>
          <p:cNvSpPr txBox="1"/>
          <p:nvPr/>
        </p:nvSpPr>
        <p:spPr>
          <a:xfrm>
            <a:off x="4130350" y="2584387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לב הפארק</a:t>
            </a:r>
            <a:endParaRPr/>
          </a:p>
        </p:txBody>
      </p:sp>
      <p:sp>
        <p:nvSpPr>
          <p:cNvPr id="252" name="Google Shape;252;p8"/>
          <p:cNvSpPr/>
          <p:nvPr/>
        </p:nvSpPr>
        <p:spPr>
          <a:xfrm>
            <a:off x="4768770" y="4062714"/>
            <a:ext cx="4619379" cy="72405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4892350" y="4488807"/>
            <a:ext cx="4495799" cy="102694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 rot="10800000">
            <a:off x="867746" y="1285704"/>
            <a:ext cx="3872204" cy="51681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 txBox="1"/>
          <p:nvPr/>
        </p:nvSpPr>
        <p:spPr>
          <a:xfrm rot="-4898964">
            <a:off x="2622914" y="3301214"/>
            <a:ext cx="43042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צה"ל</a:t>
            </a:r>
            <a:endParaRPr/>
          </a:p>
        </p:txBody>
      </p:sp>
      <p:sp>
        <p:nvSpPr>
          <p:cNvPr id="256" name="Google Shape;256;p8"/>
          <p:cNvSpPr txBox="1"/>
          <p:nvPr/>
        </p:nvSpPr>
        <p:spPr>
          <a:xfrm>
            <a:off x="773822" y="1116600"/>
            <a:ext cx="145152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נטיעות בחניה</a:t>
            </a:r>
            <a:endParaRPr/>
          </a:p>
        </p:txBody>
      </p:sp>
      <p:sp>
        <p:nvSpPr>
          <p:cNvPr id="257" name="Google Shape;257;p8"/>
          <p:cNvSpPr txBox="1"/>
          <p:nvPr/>
        </p:nvSpPr>
        <p:spPr>
          <a:xfrm>
            <a:off x="6157733" y="1060387"/>
            <a:ext cx="3306618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חיבור בין חלקי הפארק / מעבר רח' משה שרת</a:t>
            </a:r>
            <a:endParaRPr/>
          </a:p>
        </p:txBody>
      </p:sp>
      <p:sp>
        <p:nvSpPr>
          <p:cNvPr id="258" name="Google Shape;258;p8"/>
          <p:cNvSpPr txBox="1"/>
          <p:nvPr/>
        </p:nvSpPr>
        <p:spPr>
          <a:xfrm>
            <a:off x="6504972" y="1430690"/>
            <a:ext cx="2905745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פתיחת ׳חלונות הראווה׳ בדופן גן החי</a:t>
            </a:r>
            <a:endParaRPr/>
          </a:p>
        </p:txBody>
      </p:sp>
      <p:sp>
        <p:nvSpPr>
          <p:cNvPr id="259" name="Google Shape;259;p8"/>
          <p:cNvSpPr txBox="1"/>
          <p:nvPr/>
        </p:nvSpPr>
        <p:spPr>
          <a:xfrm>
            <a:off x="6797349" y="2127187"/>
            <a:ext cx="2689567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הדגשת כניסות משניות, שילוט ושבילים</a:t>
            </a:r>
            <a:endParaRPr/>
          </a:p>
        </p:txBody>
      </p:sp>
      <p:sp>
        <p:nvSpPr>
          <p:cNvPr id="260" name="Google Shape;260;p8"/>
          <p:cNvSpPr txBox="1"/>
          <p:nvPr/>
        </p:nvSpPr>
        <p:spPr>
          <a:xfrm rot="-4966356">
            <a:off x="6992983" y="4871876"/>
            <a:ext cx="43236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דב הוז</a:t>
            </a:r>
            <a:endParaRPr/>
          </a:p>
        </p:txBody>
      </p:sp>
      <p:sp>
        <p:nvSpPr>
          <p:cNvPr id="261" name="Google Shape;261;p8"/>
          <p:cNvSpPr txBox="1"/>
          <p:nvPr/>
        </p:nvSpPr>
        <p:spPr>
          <a:xfrm>
            <a:off x="6458741" y="6153194"/>
            <a:ext cx="49696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היסמין</a:t>
            </a:r>
            <a:endParaRPr/>
          </a:p>
        </p:txBody>
      </p:sp>
      <p:sp>
        <p:nvSpPr>
          <p:cNvPr id="262" name="Google Shape;262;p8"/>
          <p:cNvSpPr txBox="1"/>
          <p:nvPr/>
        </p:nvSpPr>
        <p:spPr>
          <a:xfrm>
            <a:off x="7635550" y="3794836"/>
            <a:ext cx="1851367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פיתוח שדרת כניסה</a:t>
            </a:r>
            <a:endParaRPr/>
          </a:p>
        </p:txBody>
      </p:sp>
      <p:sp>
        <p:nvSpPr>
          <p:cNvPr id="263" name="Google Shape;263;p8"/>
          <p:cNvSpPr txBox="1"/>
          <p:nvPr/>
        </p:nvSpPr>
        <p:spPr>
          <a:xfrm>
            <a:off x="6620719" y="4210501"/>
            <a:ext cx="2843631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חיבור בין חלקי הפארק / רח' ארלוזורוב</a:t>
            </a:r>
            <a:endParaRPr/>
          </a:p>
        </p:txBody>
      </p:sp>
      <p:sp>
        <p:nvSpPr>
          <p:cNvPr id="264" name="Google Shape;264;p8"/>
          <p:cNvSpPr txBox="1"/>
          <p:nvPr/>
        </p:nvSpPr>
        <p:spPr>
          <a:xfrm>
            <a:off x="3757496" y="505216"/>
            <a:ext cx="14747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מוזיאון האדם והסביבה</a:t>
            </a:r>
            <a:endParaRPr/>
          </a:p>
        </p:txBody>
      </p:sp>
      <p:sp>
        <p:nvSpPr>
          <p:cNvPr id="265" name="Google Shape;265;p8"/>
          <p:cNvSpPr txBox="1"/>
          <p:nvPr/>
        </p:nvSpPr>
        <p:spPr>
          <a:xfrm>
            <a:off x="4595150" y="261651"/>
            <a:ext cx="7406835" cy="1133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w-IL" sz="3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הדגשת וחיבור מרחב הפארק לעיר</a:t>
            </a:r>
            <a:endParaRPr/>
          </a:p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w-IL" sz="3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והזמנה לביקור</a:t>
            </a:r>
            <a:endParaRPr/>
          </a:p>
        </p:txBody>
      </p:sp>
      <p:sp>
        <p:nvSpPr>
          <p:cNvPr id="266" name="Google Shape;266;p8"/>
          <p:cNvSpPr/>
          <p:nvPr/>
        </p:nvSpPr>
        <p:spPr>
          <a:xfrm>
            <a:off x="4397829" y="5245768"/>
            <a:ext cx="558510" cy="1459832"/>
          </a:xfrm>
          <a:custGeom>
            <a:rect b="b" l="l" r="r" t="t"/>
            <a:pathLst>
              <a:path extrusionOk="0" h="1558888" w="776225">
                <a:moveTo>
                  <a:pt x="666894" y="0"/>
                </a:moveTo>
                <a:cubicBezTo>
                  <a:pt x="739656" y="237194"/>
                  <a:pt x="812419" y="474388"/>
                  <a:pt x="756271" y="715020"/>
                </a:cubicBezTo>
                <a:cubicBezTo>
                  <a:pt x="700124" y="955652"/>
                  <a:pt x="456054" y="1305140"/>
                  <a:pt x="330009" y="1443790"/>
                </a:cubicBezTo>
                <a:cubicBezTo>
                  <a:pt x="203964" y="1582440"/>
                  <a:pt x="101982" y="1564679"/>
                  <a:pt x="0" y="1546918"/>
                </a:cubicBezTo>
              </a:path>
            </a:pathLst>
          </a:custGeom>
          <a:noFill/>
          <a:ln cap="flat" cmpd="sng" w="76200">
            <a:solidFill>
              <a:srgbClr val="548235">
                <a:alpha val="69803"/>
              </a:srgbClr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4288971" y="6352674"/>
            <a:ext cx="1589315" cy="429126"/>
          </a:xfrm>
          <a:custGeom>
            <a:rect b="b" l="l" r="r" t="t"/>
            <a:pathLst>
              <a:path extrusionOk="0" h="426261" w="1478166">
                <a:moveTo>
                  <a:pt x="1478166" y="0"/>
                </a:moveTo>
                <a:cubicBezTo>
                  <a:pt x="1278212" y="12604"/>
                  <a:pt x="1078259" y="25209"/>
                  <a:pt x="831898" y="96252"/>
                </a:cubicBezTo>
                <a:cubicBezTo>
                  <a:pt x="585537" y="167295"/>
                  <a:pt x="292768" y="296778"/>
                  <a:pt x="0" y="426261"/>
                </a:cubicBezTo>
              </a:path>
            </a:pathLst>
          </a:custGeom>
          <a:noFill/>
          <a:ln cap="flat" cmpd="sng" w="76200">
            <a:solidFill>
              <a:srgbClr val="548235">
                <a:alpha val="69803"/>
              </a:srgbClr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5900057" y="2351314"/>
            <a:ext cx="2732314" cy="293915"/>
          </a:xfrm>
          <a:custGeom>
            <a:rect b="b" l="l" r="r" t="t"/>
            <a:pathLst>
              <a:path extrusionOk="0" h="293915" w="2732314">
                <a:moveTo>
                  <a:pt x="0" y="0"/>
                </a:moveTo>
                <a:cubicBezTo>
                  <a:pt x="425450" y="89807"/>
                  <a:pt x="850900" y="179614"/>
                  <a:pt x="1306286" y="228600"/>
                </a:cubicBezTo>
                <a:cubicBezTo>
                  <a:pt x="1761672" y="277586"/>
                  <a:pt x="2246993" y="285750"/>
                  <a:pt x="2732314" y="293915"/>
                </a:cubicBezTo>
              </a:path>
            </a:pathLst>
          </a:custGeom>
          <a:noFill/>
          <a:ln cap="flat" cmpd="sng" w="76200">
            <a:solidFill>
              <a:srgbClr val="548235">
                <a:alpha val="69803"/>
              </a:srgbClr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5225143" y="97971"/>
            <a:ext cx="195943" cy="1317172"/>
          </a:xfrm>
          <a:custGeom>
            <a:rect b="b" l="l" r="r" t="t"/>
            <a:pathLst>
              <a:path extrusionOk="0" h="1317172" w="195943">
                <a:moveTo>
                  <a:pt x="0" y="1317172"/>
                </a:moveTo>
                <a:lnTo>
                  <a:pt x="195943" y="0"/>
                </a:lnTo>
              </a:path>
            </a:pathLst>
          </a:custGeom>
          <a:noFill/>
          <a:ln cap="flat" cmpd="sng" w="76200">
            <a:solidFill>
              <a:srgbClr val="548235">
                <a:alpha val="69803"/>
              </a:srgbClr>
            </a:solidFill>
            <a:prstDash val="dash"/>
            <a:miter lim="800000"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8"/>
          <p:cNvSpPr txBox="1"/>
          <p:nvPr/>
        </p:nvSpPr>
        <p:spPr>
          <a:xfrm>
            <a:off x="8330210" y="2394783"/>
            <a:ext cx="115569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לב העיר – כיכר המייסדים,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מדרחוב ההגנה קציר</a:t>
            </a:r>
            <a:endParaRPr/>
          </a:p>
        </p:txBody>
      </p:sp>
      <p:sp>
        <p:nvSpPr>
          <p:cNvPr id="271" name="Google Shape;271;p8"/>
          <p:cNvSpPr txBox="1"/>
          <p:nvPr/>
        </p:nvSpPr>
        <p:spPr>
          <a:xfrm>
            <a:off x="2169042" y="44624"/>
            <a:ext cx="3085923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רחוב ז׳בוטינסקי, קניון עופר</a:t>
            </a:r>
            <a:endParaRPr/>
          </a:p>
        </p:txBody>
      </p:sp>
      <p:sp>
        <p:nvSpPr>
          <p:cNvPr id="272" name="Google Shape;272;p8"/>
          <p:cNvSpPr/>
          <p:nvPr/>
        </p:nvSpPr>
        <p:spPr>
          <a:xfrm flipH="1" rot="743240">
            <a:off x="1627512" y="2870790"/>
            <a:ext cx="2731835" cy="166362"/>
          </a:xfrm>
          <a:custGeom>
            <a:rect b="b" l="l" r="r" t="t"/>
            <a:pathLst>
              <a:path extrusionOk="0" h="293915" w="2732314">
                <a:moveTo>
                  <a:pt x="0" y="0"/>
                </a:moveTo>
                <a:cubicBezTo>
                  <a:pt x="425450" y="89807"/>
                  <a:pt x="850900" y="179614"/>
                  <a:pt x="1306286" y="228600"/>
                </a:cubicBezTo>
                <a:cubicBezTo>
                  <a:pt x="1761672" y="277586"/>
                  <a:pt x="2246993" y="285750"/>
                  <a:pt x="2732314" y="293915"/>
                </a:cubicBezTo>
              </a:path>
            </a:pathLst>
          </a:custGeom>
          <a:noFill/>
          <a:ln cap="flat" cmpd="sng" w="76200">
            <a:solidFill>
              <a:srgbClr val="548235">
                <a:alpha val="69803"/>
              </a:srgbClr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8"/>
          <p:cNvSpPr txBox="1"/>
          <p:nvPr/>
        </p:nvSpPr>
        <p:spPr>
          <a:xfrm>
            <a:off x="708560" y="2554622"/>
            <a:ext cx="90077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יכין סנטר</a:t>
            </a:r>
            <a:endParaRPr/>
          </a:p>
        </p:txBody>
      </p:sp>
      <p:sp>
        <p:nvSpPr>
          <p:cNvPr id="274" name="Google Shape;274;p8"/>
          <p:cNvSpPr txBox="1"/>
          <p:nvPr/>
        </p:nvSpPr>
        <p:spPr>
          <a:xfrm>
            <a:off x="4079776" y="5157192"/>
            <a:ext cx="14747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אכסניית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אנ״א</a:t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8"/>
          <p:cNvSpPr txBox="1"/>
          <p:nvPr/>
        </p:nvSpPr>
        <p:spPr>
          <a:xfrm>
            <a:off x="3268367" y="6566909"/>
            <a:ext cx="900771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דגל ראובן</a:t>
            </a:r>
            <a:endParaRPr/>
          </a:p>
        </p:txBody>
      </p:sp>
      <p:sp>
        <p:nvSpPr>
          <p:cNvPr id="276" name="Google Shape;276;p8"/>
          <p:cNvSpPr/>
          <p:nvPr/>
        </p:nvSpPr>
        <p:spPr>
          <a:xfrm rot="-10475050">
            <a:off x="1385895" y="3733687"/>
            <a:ext cx="2731835" cy="390556"/>
          </a:xfrm>
          <a:custGeom>
            <a:rect b="b" l="l" r="r" t="t"/>
            <a:pathLst>
              <a:path extrusionOk="0" h="293915" w="2732314">
                <a:moveTo>
                  <a:pt x="0" y="0"/>
                </a:moveTo>
                <a:cubicBezTo>
                  <a:pt x="425450" y="89807"/>
                  <a:pt x="850900" y="179614"/>
                  <a:pt x="1306286" y="228600"/>
                </a:cubicBezTo>
                <a:cubicBezTo>
                  <a:pt x="1761672" y="277586"/>
                  <a:pt x="2246993" y="285750"/>
                  <a:pt x="2732314" y="293915"/>
                </a:cubicBezTo>
              </a:path>
            </a:pathLst>
          </a:custGeom>
          <a:noFill/>
          <a:ln cap="flat" cmpd="sng" w="76200">
            <a:solidFill>
              <a:srgbClr val="548235">
                <a:alpha val="69803"/>
              </a:srgbClr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 txBox="1"/>
          <p:nvPr/>
        </p:nvSpPr>
        <p:spPr>
          <a:xfrm>
            <a:off x="468621" y="3373757"/>
            <a:ext cx="900771" cy="523220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4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החווה החקלאית</a:t>
            </a:r>
            <a:endParaRPr/>
          </a:p>
        </p:txBody>
      </p:sp>
      <p:sp>
        <p:nvSpPr>
          <p:cNvPr id="278" name="Google Shape;278;p8"/>
          <p:cNvSpPr txBox="1"/>
          <p:nvPr/>
        </p:nvSpPr>
        <p:spPr>
          <a:xfrm>
            <a:off x="3992690" y="5950407"/>
            <a:ext cx="900771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מגדל המים</a:t>
            </a:r>
            <a:endParaRPr/>
          </a:p>
        </p:txBody>
      </p:sp>
      <p:pic>
        <p:nvPicPr>
          <p:cNvPr id="279" name="Google Shape;279;p8"/>
          <p:cNvPicPr preferRelativeResize="0"/>
          <p:nvPr/>
        </p:nvPicPr>
        <p:blipFill rotWithShape="1">
          <a:blip r:embed="rId5">
            <a:alphaModFix/>
          </a:blip>
          <a:srcRect b="0" l="5797" r="41157" t="14074"/>
          <a:stretch/>
        </p:blipFill>
        <p:spPr>
          <a:xfrm>
            <a:off x="9784269" y="3524302"/>
            <a:ext cx="2031518" cy="21955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4269" y="1288556"/>
            <a:ext cx="2031518" cy="203151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81" name="Google Shape;281;p8"/>
          <p:cNvSpPr txBox="1"/>
          <p:nvPr/>
        </p:nvSpPr>
        <p:spPr>
          <a:xfrm>
            <a:off x="9923791" y="3078835"/>
            <a:ext cx="1984157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פתיחת גן החי אל הפארק</a:t>
            </a:r>
            <a:endParaRPr/>
          </a:p>
        </p:txBody>
      </p:sp>
      <p:sp>
        <p:nvSpPr>
          <p:cNvPr id="282" name="Google Shape;282;p8"/>
          <p:cNvSpPr txBox="1"/>
          <p:nvPr/>
        </p:nvSpPr>
        <p:spPr>
          <a:xfrm>
            <a:off x="8106749" y="3536032"/>
            <a:ext cx="3822974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המוזיאון הפתוח בחזית רח' ארלוזורוב</a:t>
            </a:r>
            <a:endParaRPr/>
          </a:p>
        </p:txBody>
      </p:sp>
      <p:sp>
        <p:nvSpPr>
          <p:cNvPr id="283" name="Google Shape;283;p8"/>
          <p:cNvSpPr txBox="1"/>
          <p:nvPr/>
        </p:nvSpPr>
        <p:spPr>
          <a:xfrm rot="365055">
            <a:off x="4741749" y="1286903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משה שרת</a:t>
            </a:r>
            <a:endParaRPr/>
          </a:p>
        </p:txBody>
      </p:sp>
      <p:sp>
        <p:nvSpPr>
          <p:cNvPr id="284" name="Google Shape;284;p8"/>
          <p:cNvSpPr txBox="1"/>
          <p:nvPr/>
        </p:nvSpPr>
        <p:spPr>
          <a:xfrm>
            <a:off x="781082" y="1341570"/>
            <a:ext cx="1451528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הדגשת הכניסה לגן</a:t>
            </a:r>
            <a:endParaRPr/>
          </a:p>
        </p:txBody>
      </p:sp>
      <p:sp>
        <p:nvSpPr>
          <p:cNvPr id="285" name="Google Shape;285;p8"/>
          <p:cNvSpPr txBox="1"/>
          <p:nvPr/>
        </p:nvSpPr>
        <p:spPr>
          <a:xfrm>
            <a:off x="766567" y="3925121"/>
            <a:ext cx="1451528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פיתוח מרחב המוזיאון הפתוח</a:t>
            </a:r>
            <a:endParaRPr/>
          </a:p>
        </p:txBody>
      </p:sp>
      <p:sp>
        <p:nvSpPr>
          <p:cNvPr id="286" name="Google Shape;286;p8"/>
          <p:cNvSpPr txBox="1"/>
          <p:nvPr/>
        </p:nvSpPr>
        <p:spPr>
          <a:xfrm>
            <a:off x="795595" y="4592772"/>
            <a:ext cx="1772561" cy="461665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הסדרת חניון, מדרכות ונטיעות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ברחבת חדר האוכל-תנועות הנוער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תמונה שמכילה מפה&#10;&#10;התיאור נוצר באופן אוטומטי" id="292" name="Google Shape;292;p9"/>
          <p:cNvPicPr preferRelativeResize="0"/>
          <p:nvPr/>
        </p:nvPicPr>
        <p:blipFill rotWithShape="1">
          <a:blip r:embed="rId3">
            <a:alphaModFix/>
          </a:blip>
          <a:srcRect b="8889" l="17583" r="0" t="0"/>
          <a:stretch/>
        </p:blipFill>
        <p:spPr>
          <a:xfrm>
            <a:off x="2453950" y="270586"/>
            <a:ext cx="5230723" cy="6248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293" name="Google Shape;293;p9"/>
          <p:cNvPicPr preferRelativeResize="0"/>
          <p:nvPr/>
        </p:nvPicPr>
        <p:blipFill rotWithShape="1">
          <a:blip r:embed="rId4">
            <a:alphaModFix amt="85000"/>
          </a:blip>
          <a:srcRect b="5819" l="26085" r="5397" t="0"/>
          <a:stretch/>
        </p:blipFill>
        <p:spPr>
          <a:xfrm>
            <a:off x="2987350" y="270586"/>
            <a:ext cx="4359516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9"/>
          <p:cNvSpPr/>
          <p:nvPr/>
        </p:nvSpPr>
        <p:spPr>
          <a:xfrm>
            <a:off x="5303437" y="1287605"/>
            <a:ext cx="3176188" cy="125981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6141637" y="2003106"/>
            <a:ext cx="3246512" cy="110409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"/>
          <p:cNvSpPr/>
          <p:nvPr/>
        </p:nvSpPr>
        <p:spPr>
          <a:xfrm>
            <a:off x="5654349" y="2903750"/>
            <a:ext cx="3733799" cy="12845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 rot="10800000">
            <a:off x="867746" y="2035085"/>
            <a:ext cx="4177004" cy="76202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/>
          <p:nvPr/>
        </p:nvSpPr>
        <p:spPr>
          <a:xfrm>
            <a:off x="5851200" y="2156536"/>
            <a:ext cx="400050" cy="241300"/>
          </a:xfrm>
          <a:custGeom>
            <a:rect b="b" l="l" r="r" t="t"/>
            <a:pathLst>
              <a:path extrusionOk="0" h="241300" w="400050">
                <a:moveTo>
                  <a:pt x="0" y="209550"/>
                </a:moveTo>
                <a:lnTo>
                  <a:pt x="374650" y="241300"/>
                </a:lnTo>
                <a:lnTo>
                  <a:pt x="4000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5730550" y="3159836"/>
            <a:ext cx="336550" cy="38100"/>
          </a:xfrm>
          <a:custGeom>
            <a:rect b="b" l="l" r="r" t="t"/>
            <a:pathLst>
              <a:path extrusionOk="0" h="38100" w="336550">
                <a:moveTo>
                  <a:pt x="0" y="0"/>
                </a:moveTo>
                <a:lnTo>
                  <a:pt x="336550" y="3810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3495350" y="3115386"/>
            <a:ext cx="762000" cy="114300"/>
          </a:xfrm>
          <a:custGeom>
            <a:rect b="b" l="l" r="r" t="t"/>
            <a:pathLst>
              <a:path extrusionOk="0" h="114300" w="762000">
                <a:moveTo>
                  <a:pt x="762000" y="11430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4479600" y="1267536"/>
            <a:ext cx="44450" cy="222250"/>
          </a:xfrm>
          <a:custGeom>
            <a:rect b="b" l="l" r="r" t="t"/>
            <a:pathLst>
              <a:path extrusionOk="0" h="222250" w="44450">
                <a:moveTo>
                  <a:pt x="0" y="222250"/>
                </a:moveTo>
                <a:lnTo>
                  <a:pt x="44450" y="0"/>
                </a:lnTo>
              </a:path>
            </a:pathLst>
          </a:custGeom>
          <a:noFill/>
          <a:ln cap="flat" cmpd="sng" w="12700">
            <a:solidFill>
              <a:schemeClr val="accent2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 rot="10800000">
            <a:off x="853750" y="3166186"/>
            <a:ext cx="3763887" cy="50736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 rot="10800000">
            <a:off x="867746" y="4080899"/>
            <a:ext cx="3567404" cy="75887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 txBox="1"/>
          <p:nvPr/>
        </p:nvSpPr>
        <p:spPr>
          <a:xfrm rot="365055">
            <a:off x="4741749" y="1286903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משה שרת</a:t>
            </a:r>
            <a:endParaRPr/>
          </a:p>
        </p:txBody>
      </p:sp>
      <p:sp>
        <p:nvSpPr>
          <p:cNvPr id="305" name="Google Shape;305;p9"/>
          <p:cNvSpPr txBox="1"/>
          <p:nvPr/>
        </p:nvSpPr>
        <p:spPr>
          <a:xfrm rot="-681037">
            <a:off x="4518108" y="4332040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ארלוזורוב</a:t>
            </a:r>
            <a:endParaRPr/>
          </a:p>
        </p:txBody>
      </p:sp>
      <p:sp>
        <p:nvSpPr>
          <p:cNvPr id="306" name="Google Shape;306;p9"/>
          <p:cNvSpPr txBox="1"/>
          <p:nvPr/>
        </p:nvSpPr>
        <p:spPr>
          <a:xfrm rot="-4966356">
            <a:off x="5852382" y="3859842"/>
            <a:ext cx="146176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ברל כצנלסון</a:t>
            </a:r>
            <a:endParaRPr/>
          </a:p>
        </p:txBody>
      </p:sp>
      <p:sp>
        <p:nvSpPr>
          <p:cNvPr id="307" name="Google Shape;307;p9"/>
          <p:cNvSpPr txBox="1"/>
          <p:nvPr/>
        </p:nvSpPr>
        <p:spPr>
          <a:xfrm rot="-4966356">
            <a:off x="6052821" y="1734854"/>
            <a:ext cx="50414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הפלמ"ח</a:t>
            </a:r>
            <a:endParaRPr/>
          </a:p>
        </p:txBody>
      </p:sp>
      <p:sp>
        <p:nvSpPr>
          <p:cNvPr id="308" name="Google Shape;308;p9"/>
          <p:cNvSpPr txBox="1"/>
          <p:nvPr/>
        </p:nvSpPr>
        <p:spPr>
          <a:xfrm rot="211809">
            <a:off x="6219443" y="2053882"/>
            <a:ext cx="61816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יעקב שמש</a:t>
            </a:r>
            <a:endParaRPr/>
          </a:p>
        </p:txBody>
      </p:sp>
      <p:sp>
        <p:nvSpPr>
          <p:cNvPr id="309" name="Google Shape;309;p9"/>
          <p:cNvSpPr txBox="1"/>
          <p:nvPr/>
        </p:nvSpPr>
        <p:spPr>
          <a:xfrm rot="-4898964">
            <a:off x="3776870" y="2374067"/>
            <a:ext cx="6263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י.ל. פרץ</a:t>
            </a:r>
            <a:endParaRPr/>
          </a:p>
        </p:txBody>
      </p:sp>
      <p:sp>
        <p:nvSpPr>
          <p:cNvPr id="310" name="Google Shape;310;p9"/>
          <p:cNvSpPr txBox="1"/>
          <p:nvPr/>
        </p:nvSpPr>
        <p:spPr>
          <a:xfrm rot="-4966356">
            <a:off x="5564068" y="5534588"/>
            <a:ext cx="6921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יוסף מרקוס</a:t>
            </a:r>
            <a:endParaRPr/>
          </a:p>
        </p:txBody>
      </p:sp>
      <p:sp>
        <p:nvSpPr>
          <p:cNvPr id="311" name="Google Shape;311;p9"/>
          <p:cNvSpPr/>
          <p:nvPr/>
        </p:nvSpPr>
        <p:spPr>
          <a:xfrm rot="10800000">
            <a:off x="867746" y="1000892"/>
            <a:ext cx="4100804" cy="107893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 txBox="1"/>
          <p:nvPr/>
        </p:nvSpPr>
        <p:spPr>
          <a:xfrm>
            <a:off x="765667" y="2965387"/>
            <a:ext cx="2949806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חיבור מחדש בין הגן למוזיאון ופתיחת חסמים</a:t>
            </a:r>
            <a:endParaRPr/>
          </a:p>
        </p:txBody>
      </p:sp>
      <p:sp>
        <p:nvSpPr>
          <p:cNvPr id="313" name="Google Shape;313;p9"/>
          <p:cNvSpPr txBox="1"/>
          <p:nvPr/>
        </p:nvSpPr>
        <p:spPr>
          <a:xfrm>
            <a:off x="773821" y="1863945"/>
            <a:ext cx="2872204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טיפול בחזית ומרחב פעילות חיצונית גן החי</a:t>
            </a:r>
            <a:endParaRPr/>
          </a:p>
        </p:txBody>
      </p:sp>
      <p:sp>
        <p:nvSpPr>
          <p:cNvPr id="314" name="Google Shape;314;p9"/>
          <p:cNvSpPr txBox="1"/>
          <p:nvPr/>
        </p:nvSpPr>
        <p:spPr>
          <a:xfrm>
            <a:off x="777549" y="3921671"/>
            <a:ext cx="2220293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פיתוח מרחב המוזיאון הפתוח</a:t>
            </a:r>
            <a:endParaRPr/>
          </a:p>
        </p:txBody>
      </p:sp>
      <p:sp>
        <p:nvSpPr>
          <p:cNvPr id="315" name="Google Shape;315;p9"/>
          <p:cNvSpPr txBox="1"/>
          <p:nvPr/>
        </p:nvSpPr>
        <p:spPr>
          <a:xfrm rot="-4898964">
            <a:off x="2622914" y="3301214"/>
            <a:ext cx="43042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צה"ל</a:t>
            </a:r>
            <a:endParaRPr/>
          </a:p>
        </p:txBody>
      </p:sp>
      <p:sp>
        <p:nvSpPr>
          <p:cNvPr id="316" name="Google Shape;316;p9"/>
          <p:cNvSpPr txBox="1"/>
          <p:nvPr/>
        </p:nvSpPr>
        <p:spPr>
          <a:xfrm>
            <a:off x="773821" y="868099"/>
            <a:ext cx="3231019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הוצאת פעילות לרחבת מוזיאון האדם והסביבה</a:t>
            </a:r>
            <a:endParaRPr/>
          </a:p>
        </p:txBody>
      </p:sp>
      <p:sp>
        <p:nvSpPr>
          <p:cNvPr id="317" name="Google Shape;317;p9"/>
          <p:cNvSpPr txBox="1"/>
          <p:nvPr/>
        </p:nvSpPr>
        <p:spPr>
          <a:xfrm>
            <a:off x="5958186" y="1060387"/>
            <a:ext cx="2619753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חיבור בין חלקי הפארק / מעבר רח' משה שרת</a:t>
            </a:r>
            <a:endParaRPr/>
          </a:p>
        </p:txBody>
      </p:sp>
      <p:sp>
        <p:nvSpPr>
          <p:cNvPr id="318" name="Google Shape;318;p9"/>
          <p:cNvSpPr txBox="1"/>
          <p:nvPr/>
        </p:nvSpPr>
        <p:spPr>
          <a:xfrm>
            <a:off x="6643868" y="1764476"/>
            <a:ext cx="2766849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פתיחת ׳חלונות הראווה׳ בדופן גן החי</a:t>
            </a:r>
            <a:endParaRPr/>
          </a:p>
        </p:txBody>
      </p:sp>
      <p:sp>
        <p:nvSpPr>
          <p:cNvPr id="319" name="Google Shape;319;p9"/>
          <p:cNvSpPr txBox="1"/>
          <p:nvPr/>
        </p:nvSpPr>
        <p:spPr>
          <a:xfrm>
            <a:off x="6924349" y="2660650"/>
            <a:ext cx="2562568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פיתוח סביבת שהייה ופעילות לצד המרכז לגיל הרך</a:t>
            </a:r>
            <a:endParaRPr/>
          </a:p>
        </p:txBody>
      </p:sp>
      <p:sp>
        <p:nvSpPr>
          <p:cNvPr id="320" name="Google Shape;320;p9"/>
          <p:cNvSpPr txBox="1"/>
          <p:nvPr/>
        </p:nvSpPr>
        <p:spPr>
          <a:xfrm rot="-4966356">
            <a:off x="6992983" y="4871876"/>
            <a:ext cx="43236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דב הוז</a:t>
            </a:r>
            <a:endParaRPr/>
          </a:p>
        </p:txBody>
      </p:sp>
      <p:sp>
        <p:nvSpPr>
          <p:cNvPr id="321" name="Google Shape;321;p9"/>
          <p:cNvSpPr txBox="1"/>
          <p:nvPr/>
        </p:nvSpPr>
        <p:spPr>
          <a:xfrm>
            <a:off x="6458741" y="6153194"/>
            <a:ext cx="49696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iw-IL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היסמין</a:t>
            </a:r>
            <a:endParaRPr/>
          </a:p>
        </p:txBody>
      </p:sp>
      <p:sp>
        <p:nvSpPr>
          <p:cNvPr id="322" name="Google Shape;322;p9"/>
          <p:cNvSpPr txBox="1"/>
          <p:nvPr/>
        </p:nvSpPr>
        <p:spPr>
          <a:xfrm>
            <a:off x="8825797" y="261651"/>
            <a:ext cx="3176188" cy="1133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w-IL" sz="3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החצנת פעילות המתחמים הפעילים* למרחב הציבורי, על מנת למשוך קהל</a:t>
            </a:r>
            <a:endParaRPr/>
          </a:p>
        </p:txBody>
      </p:sp>
      <p:sp>
        <p:nvSpPr>
          <p:cNvPr id="323" name="Google Shape;323;p9"/>
          <p:cNvSpPr/>
          <p:nvPr/>
        </p:nvSpPr>
        <p:spPr>
          <a:xfrm rot="10800000">
            <a:off x="867746" y="1678654"/>
            <a:ext cx="3763886" cy="122340"/>
          </a:xfrm>
          <a:custGeom>
            <a:rect b="b" l="l" r="r" t="t"/>
            <a:pathLst>
              <a:path extrusionOk="0" h="120000" w="3657600">
                <a:moveTo>
                  <a:pt x="0" y="0"/>
                </a:moveTo>
                <a:lnTo>
                  <a:pt x="3657600" y="0"/>
                </a:lnTo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oval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 txBox="1"/>
          <p:nvPr/>
        </p:nvSpPr>
        <p:spPr>
          <a:xfrm>
            <a:off x="773822" y="1564434"/>
            <a:ext cx="2365928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חיבור גן הורדים אל הפארק</a:t>
            </a:r>
            <a:endParaRPr/>
          </a:p>
        </p:txBody>
      </p:sp>
      <p:sp>
        <p:nvSpPr>
          <p:cNvPr id="325" name="Google Shape;325;p9"/>
          <p:cNvSpPr txBox="1"/>
          <p:nvPr/>
        </p:nvSpPr>
        <p:spPr>
          <a:xfrm>
            <a:off x="4587550" y="1718386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גן החי</a:t>
            </a:r>
            <a:endParaRPr/>
          </a:p>
        </p:txBody>
      </p:sp>
      <p:sp>
        <p:nvSpPr>
          <p:cNvPr id="326" name="Google Shape;326;p9"/>
          <p:cNvSpPr txBox="1"/>
          <p:nvPr/>
        </p:nvSpPr>
        <p:spPr>
          <a:xfrm>
            <a:off x="3293472" y="3293704"/>
            <a:ext cx="11105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קריית המוזיאונים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9"/>
          <p:cNvSpPr txBox="1"/>
          <p:nvPr/>
        </p:nvSpPr>
        <p:spPr>
          <a:xfrm>
            <a:off x="4587550" y="4690186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גן יהונתן</a:t>
            </a:r>
            <a:endParaRPr/>
          </a:p>
        </p:txBody>
      </p:sp>
      <p:sp>
        <p:nvSpPr>
          <p:cNvPr id="328" name="Google Shape;328;p9"/>
          <p:cNvSpPr txBox="1"/>
          <p:nvPr/>
        </p:nvSpPr>
        <p:spPr>
          <a:xfrm>
            <a:off x="3648272" y="4717987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חדר האוכל</a:t>
            </a:r>
            <a:endParaRPr/>
          </a:p>
        </p:txBody>
      </p:sp>
      <p:sp>
        <p:nvSpPr>
          <p:cNvPr id="329" name="Google Shape;329;p9"/>
          <p:cNvSpPr txBox="1"/>
          <p:nvPr/>
        </p:nvSpPr>
        <p:spPr>
          <a:xfrm>
            <a:off x="4130350" y="2584387"/>
            <a:ext cx="124769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לב הפארק</a:t>
            </a:r>
            <a:endParaRPr/>
          </a:p>
        </p:txBody>
      </p:sp>
      <p:sp>
        <p:nvSpPr>
          <p:cNvPr id="330" name="Google Shape;330;p9"/>
          <p:cNvSpPr txBox="1"/>
          <p:nvPr/>
        </p:nvSpPr>
        <p:spPr>
          <a:xfrm>
            <a:off x="3757496" y="505216"/>
            <a:ext cx="14747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מוזיאון האדם והסביבה</a:t>
            </a:r>
            <a:endParaRPr/>
          </a:p>
        </p:txBody>
      </p:sp>
      <p:sp>
        <p:nvSpPr>
          <p:cNvPr id="331" name="Google Shape;331;p9"/>
          <p:cNvSpPr txBox="1"/>
          <p:nvPr/>
        </p:nvSpPr>
        <p:spPr>
          <a:xfrm>
            <a:off x="4079776" y="5157192"/>
            <a:ext cx="14747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אכסניית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אנ״א</a:t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9"/>
          <p:cNvSpPr txBox="1"/>
          <p:nvPr/>
        </p:nvSpPr>
        <p:spPr>
          <a:xfrm>
            <a:off x="4217000" y="5264772"/>
            <a:ext cx="68196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תנועות הנוער</a:t>
            </a:r>
            <a:endParaRPr/>
          </a:p>
        </p:txBody>
      </p:sp>
      <p:pic>
        <p:nvPicPr>
          <p:cNvPr descr="Waterspeelplaats met pomp en betonnen schalen" id="333" name="Google Shape;333;p9"/>
          <p:cNvPicPr preferRelativeResize="0"/>
          <p:nvPr/>
        </p:nvPicPr>
        <p:blipFill rotWithShape="1">
          <a:blip r:embed="rId5">
            <a:alphaModFix/>
          </a:blip>
          <a:srcRect b="7415" l="0" r="0" t="18342"/>
          <a:stretch/>
        </p:blipFill>
        <p:spPr>
          <a:xfrm>
            <a:off x="9783145" y="1842797"/>
            <a:ext cx="2139164" cy="2119818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9"/>
          <p:cNvSpPr txBox="1"/>
          <p:nvPr/>
        </p:nvSpPr>
        <p:spPr>
          <a:xfrm>
            <a:off x="9505561" y="3506482"/>
            <a:ext cx="2402387" cy="461665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הוצאת פעילות לרחבת מוזיאון האדם והסביבה</a:t>
            </a:r>
            <a:endParaRPr/>
          </a:p>
        </p:txBody>
      </p:sp>
      <p:pic>
        <p:nvPicPr>
          <p:cNvPr descr="http://bryantpark-prod.imgix.net/images/bryantpark_uploads/images/Porch_carousel21.jpg?fit=min&amp;w=1280&amp;h=720" id="335" name="Google Shape;335;p9"/>
          <p:cNvPicPr preferRelativeResize="0"/>
          <p:nvPr/>
        </p:nvPicPr>
        <p:blipFill rotWithShape="1">
          <a:blip r:embed="rId6">
            <a:alphaModFix/>
          </a:blip>
          <a:srcRect b="4472" l="0" r="0" t="10815"/>
          <a:stretch/>
        </p:blipFill>
        <p:spPr>
          <a:xfrm>
            <a:off x="8084974" y="4113892"/>
            <a:ext cx="3827995" cy="182426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36" name="Google Shape;336;p9"/>
          <p:cNvSpPr txBox="1"/>
          <p:nvPr/>
        </p:nvSpPr>
        <p:spPr>
          <a:xfrm>
            <a:off x="8084975" y="5647861"/>
            <a:ext cx="3822974" cy="276999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שילוב בתי קפה ו- Food Truck בפארק</a:t>
            </a:r>
            <a:endParaRPr/>
          </a:p>
        </p:txBody>
      </p:sp>
      <p:sp>
        <p:nvSpPr>
          <p:cNvPr id="337" name="Google Shape;337;p9"/>
          <p:cNvSpPr txBox="1"/>
          <p:nvPr/>
        </p:nvSpPr>
        <p:spPr>
          <a:xfrm>
            <a:off x="5866626" y="6239460"/>
            <a:ext cx="60975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*מוזיאונים, גן החי, גן הוורדים, חדר האוכל...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2022-01-13T13:46:47Z</dcterms:created>
  <dc:creator>Rotem Carmi</dc:creator>
</cp:coreProperties>
</file>